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7354F54-4F0A-4A92-B01E-8EB40D67A46E}" type="datetimeFigureOut">
              <a:rPr lang="tr-TR" smtClean="0"/>
              <a:t>20.09.2023</a:t>
            </a:fld>
            <a:endParaRPr lang="tr-T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5620341B-95E8-4EF4-A8DA-CE4D0971E9A3}" type="slidenum">
              <a:rPr lang="tr-TR" smtClean="0"/>
              <a:t>‹#›</a:t>
            </a:fld>
            <a:endParaRPr lang="tr-T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633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7354F54-4F0A-4A92-B01E-8EB40D67A46E}" type="datetimeFigureOut">
              <a:rPr lang="tr-TR" smtClean="0"/>
              <a:t>20.09.2023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20341B-95E8-4EF4-A8DA-CE4D0971E9A3}" type="slidenum">
              <a:rPr lang="tr-TR" smtClean="0"/>
              <a:t>‹#›</a:t>
            </a:fld>
            <a:endParaRPr lang="tr-TR"/>
          </a:p>
        </p:txBody>
      </p:sp>
    </p:spTree>
    <p:extLst>
      <p:ext uri="{BB962C8B-B14F-4D97-AF65-F5344CB8AC3E}">
        <p14:creationId xmlns:p14="http://schemas.microsoft.com/office/powerpoint/2010/main" val="4109846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7354F54-4F0A-4A92-B01E-8EB40D67A46E}" type="datetimeFigureOut">
              <a:rPr lang="tr-TR" smtClean="0"/>
              <a:t>20.09.2023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20341B-95E8-4EF4-A8DA-CE4D0971E9A3}" type="slidenum">
              <a:rPr lang="tr-TR" smtClean="0"/>
              <a:t>‹#›</a:t>
            </a:fld>
            <a:endParaRPr lang="tr-TR"/>
          </a:p>
        </p:txBody>
      </p:sp>
    </p:spTree>
    <p:extLst>
      <p:ext uri="{BB962C8B-B14F-4D97-AF65-F5344CB8AC3E}">
        <p14:creationId xmlns:p14="http://schemas.microsoft.com/office/powerpoint/2010/main" val="190059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7354F54-4F0A-4A92-B01E-8EB40D67A46E}" type="datetimeFigureOut">
              <a:rPr lang="tr-TR" smtClean="0"/>
              <a:t>20.09.2023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20341B-95E8-4EF4-A8DA-CE4D0971E9A3}" type="slidenum">
              <a:rPr lang="tr-TR" smtClean="0"/>
              <a:t>‹#›</a:t>
            </a:fld>
            <a:endParaRPr lang="tr-TR"/>
          </a:p>
        </p:txBody>
      </p:sp>
    </p:spTree>
    <p:extLst>
      <p:ext uri="{BB962C8B-B14F-4D97-AF65-F5344CB8AC3E}">
        <p14:creationId xmlns:p14="http://schemas.microsoft.com/office/powerpoint/2010/main" val="88713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7354F54-4F0A-4A92-B01E-8EB40D67A46E}" type="datetimeFigureOut">
              <a:rPr lang="tr-TR" smtClean="0"/>
              <a:t>20.09.2023</a:t>
            </a:fld>
            <a:endParaRPr lang="tr-T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5620341B-95E8-4EF4-A8DA-CE4D0971E9A3}" type="slidenum">
              <a:rPr lang="tr-TR" smtClean="0"/>
              <a:t>‹#›</a:t>
            </a:fld>
            <a:endParaRPr lang="tr-T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8344768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7354F54-4F0A-4A92-B01E-8EB40D67A46E}" type="datetimeFigureOut">
              <a:rPr lang="tr-TR" smtClean="0"/>
              <a:t>20.09.2023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620341B-95E8-4EF4-A8DA-CE4D0971E9A3}" type="slidenum">
              <a:rPr lang="tr-TR" smtClean="0"/>
              <a:t>‹#›</a:t>
            </a:fld>
            <a:endParaRPr lang="tr-TR"/>
          </a:p>
        </p:txBody>
      </p:sp>
    </p:spTree>
    <p:extLst>
      <p:ext uri="{BB962C8B-B14F-4D97-AF65-F5344CB8AC3E}">
        <p14:creationId xmlns:p14="http://schemas.microsoft.com/office/powerpoint/2010/main" val="429776267"/>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57300"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633864"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7354F54-4F0A-4A92-B01E-8EB40D67A46E}" type="datetimeFigureOut">
              <a:rPr lang="tr-TR" smtClean="0"/>
              <a:t>20.09.2023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620341B-95E8-4EF4-A8DA-CE4D0971E9A3}" type="slidenum">
              <a:rPr lang="tr-TR" smtClean="0"/>
              <a:t>‹#›</a:t>
            </a:fld>
            <a:endParaRPr lang="tr-TR"/>
          </a:p>
        </p:txBody>
      </p:sp>
    </p:spTree>
    <p:extLst>
      <p:ext uri="{BB962C8B-B14F-4D97-AF65-F5344CB8AC3E}">
        <p14:creationId xmlns:p14="http://schemas.microsoft.com/office/powerpoint/2010/main" val="2022223292"/>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7354F54-4F0A-4A92-B01E-8EB40D67A46E}" type="datetimeFigureOut">
              <a:rPr lang="tr-TR" smtClean="0"/>
              <a:t>20.09.2023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620341B-95E8-4EF4-A8DA-CE4D0971E9A3}" type="slidenum">
              <a:rPr lang="tr-TR" smtClean="0"/>
              <a:t>‹#›</a:t>
            </a:fld>
            <a:endParaRPr lang="tr-TR"/>
          </a:p>
        </p:txBody>
      </p:sp>
    </p:spTree>
    <p:extLst>
      <p:ext uri="{BB962C8B-B14F-4D97-AF65-F5344CB8AC3E}">
        <p14:creationId xmlns:p14="http://schemas.microsoft.com/office/powerpoint/2010/main" val="128134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354F54-4F0A-4A92-B01E-8EB40D67A46E}" type="datetimeFigureOut">
              <a:rPr lang="tr-TR" smtClean="0"/>
              <a:t>20.09.2023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620341B-95E8-4EF4-A8DA-CE4D0971E9A3}" type="slidenum">
              <a:rPr lang="tr-TR" smtClean="0"/>
              <a:t>‹#›</a:t>
            </a:fld>
            <a:endParaRPr lang="tr-TR"/>
          </a:p>
        </p:txBody>
      </p:sp>
    </p:spTree>
    <p:extLst>
      <p:ext uri="{BB962C8B-B14F-4D97-AF65-F5344CB8AC3E}">
        <p14:creationId xmlns:p14="http://schemas.microsoft.com/office/powerpoint/2010/main" val="203622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051" y="6375679"/>
            <a:ext cx="1233355" cy="348462"/>
          </a:xfrm>
        </p:spPr>
        <p:txBody>
          <a:bodyPr/>
          <a:lstStyle/>
          <a:p>
            <a:fld id="{97354F54-4F0A-4A92-B01E-8EB40D67A46E}" type="datetimeFigureOut">
              <a:rPr lang="tr-TR" smtClean="0"/>
              <a:t>20.09.2023</a:t>
            </a:fld>
            <a:endParaRPr lang="tr-TR"/>
          </a:p>
        </p:txBody>
      </p:sp>
      <p:sp>
        <p:nvSpPr>
          <p:cNvPr id="6" name="Footer Placeholder 5"/>
          <p:cNvSpPr>
            <a:spLocks noGrp="1"/>
          </p:cNvSpPr>
          <p:nvPr>
            <p:ph type="ftr" sz="quarter" idx="11"/>
          </p:nvPr>
        </p:nvSpPr>
        <p:spPr>
          <a:xfrm>
            <a:off x="2103620" y="6375679"/>
            <a:ext cx="3482179" cy="345796"/>
          </a:xfrm>
        </p:spPr>
        <p:txBody>
          <a:bodyPr/>
          <a:lstStyle/>
          <a:p>
            <a:endParaRPr lang="tr-TR"/>
          </a:p>
        </p:txBody>
      </p:sp>
      <p:sp>
        <p:nvSpPr>
          <p:cNvPr id="7" name="Slide Number Placeholder 6"/>
          <p:cNvSpPr>
            <a:spLocks noGrp="1"/>
          </p:cNvSpPr>
          <p:nvPr>
            <p:ph type="sldNum" sz="quarter" idx="12"/>
          </p:nvPr>
        </p:nvSpPr>
        <p:spPr>
          <a:xfrm>
            <a:off x="5691014" y="6375679"/>
            <a:ext cx="1232456" cy="345796"/>
          </a:xfrm>
        </p:spPr>
        <p:txBody>
          <a:bodyPr/>
          <a:lstStyle/>
          <a:p>
            <a:fld id="{5620341B-95E8-4EF4-A8DA-CE4D0971E9A3}" type="slidenum">
              <a:rPr lang="tr-TR" smtClean="0"/>
              <a:t>‹#›</a:t>
            </a:fld>
            <a:endParaRPr lang="tr-T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6637731"/>
      </p:ext>
    </p:extLst>
  </p:cSld>
  <p:clrMapOvr>
    <a:masterClrMapping/>
  </p:clrMapOvr>
  <p:extLst>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950" y="6375679"/>
            <a:ext cx="1232456" cy="348462"/>
          </a:xfrm>
        </p:spPr>
        <p:txBody>
          <a:bodyPr/>
          <a:lstStyle/>
          <a:p>
            <a:fld id="{97354F54-4F0A-4A92-B01E-8EB40D67A46E}" type="datetimeFigureOut">
              <a:rPr lang="tr-TR" smtClean="0"/>
              <a:t>20.09.2023</a:t>
            </a:fld>
            <a:endParaRPr lang="tr-TR"/>
          </a:p>
        </p:txBody>
      </p:sp>
      <p:sp>
        <p:nvSpPr>
          <p:cNvPr id="6" name="Footer Placeholder 5"/>
          <p:cNvSpPr>
            <a:spLocks noGrp="1"/>
          </p:cNvSpPr>
          <p:nvPr>
            <p:ph type="ftr" sz="quarter" idx="11"/>
          </p:nvPr>
        </p:nvSpPr>
        <p:spPr>
          <a:xfrm>
            <a:off x="2103621" y="6375679"/>
            <a:ext cx="3482178" cy="345796"/>
          </a:xfrm>
        </p:spPr>
        <p:txBody>
          <a:bodyPr/>
          <a:lstStyle/>
          <a:p>
            <a:endParaRPr lang="tr-TR"/>
          </a:p>
        </p:txBody>
      </p:sp>
      <p:sp>
        <p:nvSpPr>
          <p:cNvPr id="7" name="Slide Number Placeholder 6"/>
          <p:cNvSpPr>
            <a:spLocks noGrp="1"/>
          </p:cNvSpPr>
          <p:nvPr>
            <p:ph type="sldNum" sz="quarter" idx="12"/>
          </p:nvPr>
        </p:nvSpPr>
        <p:spPr>
          <a:xfrm>
            <a:off x="5687568" y="6375679"/>
            <a:ext cx="1234440" cy="345796"/>
          </a:xfrm>
        </p:spPr>
        <p:txBody>
          <a:bodyPr/>
          <a:lstStyle/>
          <a:p>
            <a:fld id="{5620341B-95E8-4EF4-A8DA-CE4D0971E9A3}" type="slidenum">
              <a:rPr lang="tr-TR" smtClean="0"/>
              <a:t>‹#›</a:t>
            </a:fld>
            <a:endParaRPr lang="tr-TR"/>
          </a:p>
        </p:txBody>
      </p:sp>
    </p:spTree>
    <p:extLst>
      <p:ext uri="{BB962C8B-B14F-4D97-AF65-F5344CB8AC3E}">
        <p14:creationId xmlns:p14="http://schemas.microsoft.com/office/powerpoint/2010/main" val="275121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7354F54-4F0A-4A92-B01E-8EB40D67A46E}" type="datetimeFigureOut">
              <a:rPr lang="tr-TR" smtClean="0"/>
              <a:t>20.09.2023</a:t>
            </a:fld>
            <a:endParaRPr lang="tr-T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5620341B-95E8-4EF4-A8DA-CE4D0971E9A3}" type="slidenum">
              <a:rPr lang="tr-TR" smtClean="0"/>
              <a:t>‹#›</a:t>
            </a:fld>
            <a:endParaRPr lang="tr-T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3801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7AA4F8F-3FB1-4A3D-AA76-6E63B82A9C71}"/>
              </a:ext>
            </a:extLst>
          </p:cNvPr>
          <p:cNvSpPr>
            <a:spLocks noGrp="1"/>
          </p:cNvSpPr>
          <p:nvPr>
            <p:ph type="ctrTitle"/>
          </p:nvPr>
        </p:nvSpPr>
        <p:spPr/>
        <p:txBody>
          <a:bodyPr/>
          <a:lstStyle/>
          <a:p>
            <a:r>
              <a:rPr lang="tr-TR" dirty="0"/>
              <a:t>Duyguların</a:t>
            </a:r>
            <a:br>
              <a:rPr lang="tr-TR" dirty="0"/>
            </a:br>
            <a:r>
              <a:rPr lang="tr-TR" dirty="0"/>
              <a:t>Kontrolü</a:t>
            </a:r>
          </a:p>
        </p:txBody>
      </p:sp>
      <p:sp>
        <p:nvSpPr>
          <p:cNvPr id="3" name="Alt Başlık 2">
            <a:extLst>
              <a:ext uri="{FF2B5EF4-FFF2-40B4-BE49-F238E27FC236}">
                <a16:creationId xmlns:a16="http://schemas.microsoft.com/office/drawing/2014/main" xmlns="" id="{FB840469-AA97-4380-8708-46FF4A9763F8}"/>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356232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48"/>
        <p:cNvGrpSpPr/>
        <p:nvPr/>
      </p:nvGrpSpPr>
      <p:grpSpPr>
        <a:xfrm>
          <a:off x="0" y="0"/>
          <a:ext cx="0" cy="0"/>
          <a:chOff x="0" y="0"/>
          <a:chExt cx="0" cy="0"/>
        </a:xfrm>
      </p:grpSpPr>
      <p:sp>
        <p:nvSpPr>
          <p:cNvPr id="6149" name="Google Shape;6149;p1"/>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5100"/>
              <a:buFont typeface="Impact"/>
              <a:buNone/>
            </a:pPr>
            <a:r>
              <a:rPr lang="tr-TR"/>
              <a:t>6. UTANÇ</a:t>
            </a:r>
            <a:endParaRPr/>
          </a:p>
        </p:txBody>
      </p:sp>
      <p:sp>
        <p:nvSpPr>
          <p:cNvPr id="6150" name="Google Shape;6150;p1"/>
          <p:cNvSpPr txBox="1">
            <a:spLocks noGrp="1"/>
          </p:cNvSpPr>
          <p:nvPr>
            <p:ph type="body" idx="1"/>
          </p:nvPr>
        </p:nvSpPr>
        <p:spPr>
          <a:xfrm>
            <a:off x="1251678" y="5128591"/>
            <a:ext cx="10178400" cy="954300"/>
          </a:xfrm>
          <a:prstGeom prst="rect">
            <a:avLst/>
          </a:prstGeom>
          <a:noFill/>
          <a:ln>
            <a:noFill/>
          </a:ln>
        </p:spPr>
        <p:txBody>
          <a:bodyPr spcFirstLastPara="1" wrap="square" lIns="91425" tIns="45700" rIns="91425" bIns="45700" anchor="t" anchorCtr="0">
            <a:normAutofit lnSpcReduction="10000"/>
          </a:bodyPr>
          <a:lstStyle/>
          <a:p>
            <a:pPr marL="457200" lvl="0" indent="-406400" algn="ctr" rtl="0">
              <a:lnSpc>
                <a:spcPct val="110000"/>
              </a:lnSpc>
              <a:spcBef>
                <a:spcPts val="0"/>
              </a:spcBef>
              <a:spcAft>
                <a:spcPts val="0"/>
              </a:spcAft>
              <a:buClr>
                <a:schemeClr val="dk1"/>
              </a:buClr>
              <a:buSzPts val="2800"/>
              <a:buChar char="•"/>
            </a:pPr>
            <a:r>
              <a:rPr lang="tr-TR" sz="2800">
                <a:solidFill>
                  <a:schemeClr val="dk1"/>
                </a:solidFill>
                <a:latin typeface="Arial"/>
                <a:ea typeface="Arial"/>
                <a:cs typeface="Arial"/>
                <a:sym typeface="Arial"/>
              </a:rPr>
              <a:t>İçinde bulunulan durumdan çekinmek ve kurtulmak isteme durumudur.</a:t>
            </a:r>
            <a:endParaRPr sz="2800">
              <a:solidFill>
                <a:schemeClr val="dk1"/>
              </a:solidFill>
            </a:endParaRPr>
          </a:p>
        </p:txBody>
      </p:sp>
      <p:pic>
        <p:nvPicPr>
          <p:cNvPr id="6151" name="Google Shape;6151;p1"/>
          <p:cNvPicPr preferRelativeResize="0"/>
          <p:nvPr/>
        </p:nvPicPr>
        <p:blipFill rotWithShape="1">
          <a:blip r:embed="rId2">
            <a:alphaModFix/>
          </a:blip>
          <a:srcRect/>
          <a:stretch/>
        </p:blipFill>
        <p:spPr>
          <a:xfrm>
            <a:off x="3559981" y="1605184"/>
            <a:ext cx="5561716" cy="30867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20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0">
                                            <p:txEl>
                                              <p:pRg st="0" end="0"/>
                                            </p:txEl>
                                          </p:spTgt>
                                        </p:tgtEl>
                                        <p:attrNameLst>
                                          <p:attrName>style.visibility</p:attrName>
                                        </p:attrNameLst>
                                      </p:cBhvr>
                                      <p:to>
                                        <p:strVal val="visible"/>
                                      </p:to>
                                    </p:set>
                                    <p:animEffect transition="in" filter="fade">
                                      <p:cBhvr>
                                        <p:cTn id="12" dur="2000"/>
                                        <p:tgtEl>
                                          <p:spTgt spid="61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FA276E5-82CC-44E8-9E5C-854D570548DF}"/>
              </a:ext>
            </a:extLst>
          </p:cNvPr>
          <p:cNvSpPr>
            <a:spLocks noGrp="1"/>
          </p:cNvSpPr>
          <p:nvPr>
            <p:ph type="title"/>
          </p:nvPr>
        </p:nvSpPr>
        <p:spPr>
          <a:xfrm>
            <a:off x="1006838" y="494975"/>
            <a:ext cx="10178322" cy="1492132"/>
          </a:xfrm>
        </p:spPr>
        <p:txBody>
          <a:bodyPr/>
          <a:lstStyle/>
          <a:p>
            <a:pPr algn="ctr"/>
            <a:r>
              <a:rPr lang="tr-TR" dirty="0"/>
              <a:t>7. İĞRENME</a:t>
            </a:r>
          </a:p>
        </p:txBody>
      </p:sp>
      <p:sp>
        <p:nvSpPr>
          <p:cNvPr id="3" name="İçerik Yer Tutucusu 2">
            <a:extLst>
              <a:ext uri="{FF2B5EF4-FFF2-40B4-BE49-F238E27FC236}">
                <a16:creationId xmlns:a16="http://schemas.microsoft.com/office/drawing/2014/main" xmlns="" id="{1E97DEAB-7979-44B5-80AE-3142B15DC8D0}"/>
              </a:ext>
            </a:extLst>
          </p:cNvPr>
          <p:cNvSpPr>
            <a:spLocks noGrp="1"/>
          </p:cNvSpPr>
          <p:nvPr>
            <p:ph idx="1"/>
          </p:nvPr>
        </p:nvSpPr>
        <p:spPr>
          <a:xfrm>
            <a:off x="1251678" y="5461877"/>
            <a:ext cx="10178322" cy="901147"/>
          </a:xfrm>
        </p:spPr>
        <p:txBody>
          <a:bodyPr>
            <a:noAutofit/>
          </a:bodyPr>
          <a:lstStyle/>
          <a:p>
            <a:pPr marL="0" indent="0" algn="ctr">
              <a:buNone/>
            </a:pPr>
            <a:r>
              <a:rPr lang="tr-TR" sz="2800" dirty="0">
                <a:solidFill>
                  <a:srgbClr val="222222"/>
                </a:solidFill>
                <a:latin typeface="Poppins" panose="020B0502040204020203" pitchFamily="2" charset="-94"/>
              </a:rPr>
              <a:t>H</a:t>
            </a:r>
            <a:r>
              <a:rPr lang="tr-TR" sz="2800" b="0" i="0" dirty="0">
                <a:solidFill>
                  <a:srgbClr val="222222"/>
                </a:solidFill>
                <a:effectLst/>
                <a:latin typeface="Poppins" panose="020B0502040204020203" pitchFamily="2" charset="-94"/>
              </a:rPr>
              <a:t>oş olmayan veya rahatsız edici bir şeye karşı tiksinti hissetmektir.</a:t>
            </a:r>
            <a:endParaRPr lang="tr-TR" sz="2800" dirty="0"/>
          </a:p>
        </p:txBody>
      </p:sp>
      <p:pic>
        <p:nvPicPr>
          <p:cNvPr id="4" name="Resim 3">
            <a:extLst>
              <a:ext uri="{FF2B5EF4-FFF2-40B4-BE49-F238E27FC236}">
                <a16:creationId xmlns:a16="http://schemas.microsoft.com/office/drawing/2014/main" xmlns="" id="{82151147-9112-4812-9EFC-6844D3581F4B}"/>
              </a:ext>
            </a:extLst>
          </p:cNvPr>
          <p:cNvPicPr>
            <a:picLocks noChangeAspect="1"/>
          </p:cNvPicPr>
          <p:nvPr/>
        </p:nvPicPr>
        <p:blipFill rotWithShape="1">
          <a:blip r:embed="rId2">
            <a:extLst>
              <a:ext uri="{28A0092B-C50C-407E-A947-70E740481C1C}">
                <a14:useLocalDpi xmlns:a14="http://schemas.microsoft.com/office/drawing/2010/main" val="0"/>
              </a:ext>
            </a:extLst>
          </a:blip>
          <a:srcRect l="2087" r="1982"/>
          <a:stretch/>
        </p:blipFill>
        <p:spPr>
          <a:xfrm>
            <a:off x="3130826" y="1688212"/>
            <a:ext cx="5930347" cy="3481575"/>
          </a:xfrm>
          <a:prstGeom prst="rect">
            <a:avLst/>
          </a:prstGeom>
        </p:spPr>
      </p:pic>
    </p:spTree>
    <p:extLst>
      <p:ext uri="{BB962C8B-B14F-4D97-AF65-F5344CB8AC3E}">
        <p14:creationId xmlns:p14="http://schemas.microsoft.com/office/powerpoint/2010/main" val="403502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90EAC67-3D36-4B95-99AB-FEFF93C67CA2}"/>
              </a:ext>
            </a:extLst>
          </p:cNvPr>
          <p:cNvSpPr>
            <a:spLocks noGrp="1"/>
          </p:cNvSpPr>
          <p:nvPr>
            <p:ph type="title"/>
          </p:nvPr>
        </p:nvSpPr>
        <p:spPr/>
        <p:txBody>
          <a:bodyPr/>
          <a:lstStyle/>
          <a:p>
            <a:pPr algn="ctr"/>
            <a:r>
              <a:rPr lang="tr-TR" dirty="0"/>
              <a:t>İkincil Duygular NELERDİR?</a:t>
            </a:r>
          </a:p>
        </p:txBody>
      </p:sp>
      <p:sp>
        <p:nvSpPr>
          <p:cNvPr id="3" name="İçerik Yer Tutucusu 2">
            <a:extLst>
              <a:ext uri="{FF2B5EF4-FFF2-40B4-BE49-F238E27FC236}">
                <a16:creationId xmlns:a16="http://schemas.microsoft.com/office/drawing/2014/main" xmlns="" id="{121778CE-810D-4C4C-B7F3-FDE0EAD32CC5}"/>
              </a:ext>
            </a:extLst>
          </p:cNvPr>
          <p:cNvSpPr>
            <a:spLocks noGrp="1"/>
          </p:cNvSpPr>
          <p:nvPr>
            <p:ph idx="1"/>
          </p:nvPr>
        </p:nvSpPr>
        <p:spPr>
          <a:xfrm>
            <a:off x="1251678" y="1421296"/>
            <a:ext cx="10178322" cy="4661451"/>
          </a:xfrm>
        </p:spPr>
        <p:txBody>
          <a:bodyPr>
            <a:normAutofit/>
          </a:bodyPr>
          <a:lstStyle/>
          <a:p>
            <a:r>
              <a:rPr lang="tr-TR" sz="2400" dirty="0">
                <a:solidFill>
                  <a:schemeClr val="tx1"/>
                </a:solidFill>
              </a:rPr>
              <a:t>Öğrenilen duygulardır. </a:t>
            </a:r>
            <a:endParaRPr lang="tr-TR" sz="2400" b="0" i="0" dirty="0">
              <a:solidFill>
                <a:schemeClr val="tx1"/>
              </a:solidFill>
              <a:effectLst/>
              <a:latin typeface="Muli"/>
            </a:endParaRPr>
          </a:p>
          <a:p>
            <a:pPr lvl="1"/>
            <a:r>
              <a:rPr lang="tr-TR" sz="2200" dirty="0">
                <a:solidFill>
                  <a:schemeClr val="tx1"/>
                </a:solidFill>
                <a:latin typeface="Muli"/>
              </a:rPr>
              <a:t>Suçluluk</a:t>
            </a:r>
          </a:p>
          <a:p>
            <a:pPr lvl="1"/>
            <a:r>
              <a:rPr lang="tr-TR" sz="2200" b="0" i="0" dirty="0">
                <a:solidFill>
                  <a:schemeClr val="tx1"/>
                </a:solidFill>
                <a:effectLst/>
                <a:latin typeface="Muli"/>
              </a:rPr>
              <a:t>Gurur</a:t>
            </a:r>
          </a:p>
          <a:p>
            <a:pPr lvl="1"/>
            <a:r>
              <a:rPr lang="tr-TR" sz="2200" dirty="0">
                <a:solidFill>
                  <a:schemeClr val="tx1"/>
                </a:solidFill>
                <a:latin typeface="Muli"/>
              </a:rPr>
              <a:t>Memnuniyet</a:t>
            </a:r>
          </a:p>
          <a:p>
            <a:pPr lvl="1"/>
            <a:r>
              <a:rPr lang="tr-TR" sz="2200" b="0" i="0" dirty="0">
                <a:solidFill>
                  <a:schemeClr val="tx1"/>
                </a:solidFill>
                <a:effectLst/>
                <a:latin typeface="Muli"/>
              </a:rPr>
              <a:t>Kıskançlık</a:t>
            </a:r>
          </a:p>
          <a:p>
            <a:pPr lvl="1"/>
            <a:r>
              <a:rPr lang="tr-TR" sz="2200" dirty="0">
                <a:solidFill>
                  <a:schemeClr val="tx1"/>
                </a:solidFill>
                <a:latin typeface="Muli"/>
              </a:rPr>
              <a:t>Heyecan</a:t>
            </a:r>
          </a:p>
          <a:p>
            <a:pPr lvl="1"/>
            <a:r>
              <a:rPr lang="tr-TR" sz="2200" b="0" i="0" dirty="0">
                <a:solidFill>
                  <a:schemeClr val="tx1"/>
                </a:solidFill>
                <a:effectLst/>
                <a:latin typeface="Muli"/>
              </a:rPr>
              <a:t>Sıkıntı</a:t>
            </a:r>
          </a:p>
          <a:p>
            <a:pPr lvl="1"/>
            <a:r>
              <a:rPr lang="tr-TR" sz="2200" dirty="0">
                <a:solidFill>
                  <a:schemeClr val="tx1"/>
                </a:solidFill>
                <a:latin typeface="Muli"/>
              </a:rPr>
              <a:t>…</a:t>
            </a:r>
            <a:endParaRPr lang="tr-TR" sz="2200" b="0" i="0" dirty="0">
              <a:solidFill>
                <a:schemeClr val="tx1"/>
              </a:solidFill>
              <a:effectLst/>
              <a:latin typeface="Muli"/>
            </a:endParaRPr>
          </a:p>
        </p:txBody>
      </p:sp>
    </p:spTree>
    <p:extLst>
      <p:ext uri="{BB962C8B-B14F-4D97-AF65-F5344CB8AC3E}">
        <p14:creationId xmlns:p14="http://schemas.microsoft.com/office/powerpoint/2010/main" val="2074838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109CBAA0-60CA-4402-B66A-B91A7AAFF33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0821"/>
          <a:stretch/>
        </p:blipFill>
        <p:spPr>
          <a:xfrm>
            <a:off x="1150672" y="1174751"/>
            <a:ext cx="9890655" cy="3118954"/>
          </a:xfrm>
        </p:spPr>
      </p:pic>
      <p:pic>
        <p:nvPicPr>
          <p:cNvPr id="3" name="İçerik Yer Tutucusu 4">
            <a:extLst>
              <a:ext uri="{FF2B5EF4-FFF2-40B4-BE49-F238E27FC236}">
                <a16:creationId xmlns:a16="http://schemas.microsoft.com/office/drawing/2014/main" xmlns="" id="{A7A2E9ED-FCA2-4B9E-A3E6-307F93502487}"/>
              </a:ext>
            </a:extLst>
          </p:cNvPr>
          <p:cNvPicPr>
            <a:picLocks noChangeAspect="1"/>
          </p:cNvPicPr>
          <p:nvPr/>
        </p:nvPicPr>
        <p:blipFill rotWithShape="1">
          <a:blip r:embed="rId2">
            <a:extLst>
              <a:ext uri="{28A0092B-C50C-407E-A947-70E740481C1C}">
                <a14:useLocalDpi xmlns:a14="http://schemas.microsoft.com/office/drawing/2010/main" val="0"/>
              </a:ext>
            </a:extLst>
          </a:blip>
          <a:srcRect l="49933" t="32290" b="16417"/>
          <a:stretch/>
        </p:blipFill>
        <p:spPr>
          <a:xfrm>
            <a:off x="6089374" y="2602120"/>
            <a:ext cx="4951953" cy="2312504"/>
          </a:xfrm>
          <a:prstGeom prst="rect">
            <a:avLst/>
          </a:prstGeom>
        </p:spPr>
      </p:pic>
    </p:spTree>
    <p:extLst>
      <p:ext uri="{BB962C8B-B14F-4D97-AF65-F5344CB8AC3E}">
        <p14:creationId xmlns:p14="http://schemas.microsoft.com/office/powerpoint/2010/main" val="144388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19AEEAC-93BE-4C70-B018-72FA364182B7}"/>
              </a:ext>
            </a:extLst>
          </p:cNvPr>
          <p:cNvSpPr>
            <a:spLocks noGrp="1"/>
          </p:cNvSpPr>
          <p:nvPr>
            <p:ph type="title"/>
          </p:nvPr>
        </p:nvSpPr>
        <p:spPr/>
        <p:txBody>
          <a:bodyPr/>
          <a:lstStyle/>
          <a:p>
            <a:pPr algn="ctr"/>
            <a:r>
              <a:rPr lang="tr-TR" dirty="0"/>
              <a:t>DUYGULARIMIZ NEDEN ÖNEMLİDİR?</a:t>
            </a:r>
          </a:p>
        </p:txBody>
      </p:sp>
      <p:sp>
        <p:nvSpPr>
          <p:cNvPr id="3" name="İçerik Yer Tutucusu 2">
            <a:extLst>
              <a:ext uri="{FF2B5EF4-FFF2-40B4-BE49-F238E27FC236}">
                <a16:creationId xmlns:a16="http://schemas.microsoft.com/office/drawing/2014/main" xmlns="" id="{99C0887D-6429-44A2-A513-A288AD44B09D}"/>
              </a:ext>
            </a:extLst>
          </p:cNvPr>
          <p:cNvSpPr>
            <a:spLocks noGrp="1"/>
          </p:cNvSpPr>
          <p:nvPr>
            <p:ph idx="1"/>
          </p:nvPr>
        </p:nvSpPr>
        <p:spPr>
          <a:xfrm>
            <a:off x="1251678" y="1632204"/>
            <a:ext cx="10178322" cy="1492133"/>
          </a:xfrm>
        </p:spPr>
        <p:txBody>
          <a:bodyPr>
            <a:normAutofit lnSpcReduction="10000"/>
          </a:bodyPr>
          <a:lstStyle/>
          <a:p>
            <a:pPr algn="ctr"/>
            <a:r>
              <a:rPr lang="tr-TR" sz="2800" dirty="0">
                <a:solidFill>
                  <a:schemeClr val="tx1"/>
                </a:solidFill>
              </a:rPr>
              <a:t>Duygularımızın hayatımızdaki yeri büyüktür ve birçok işlevi vardır! Kendini tanımak isteyen bir kişi için duyguların işlevinin farkında olmak ve bu duyguları anlamlandırmak çok önemlidir.</a:t>
            </a:r>
          </a:p>
        </p:txBody>
      </p:sp>
      <p:pic>
        <p:nvPicPr>
          <p:cNvPr id="5" name="Resim 4">
            <a:extLst>
              <a:ext uri="{FF2B5EF4-FFF2-40B4-BE49-F238E27FC236}">
                <a16:creationId xmlns:a16="http://schemas.microsoft.com/office/drawing/2014/main" xmlns="" id="{E79C1D37-9A73-490E-ACB1-915973FE5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623" y="3733664"/>
            <a:ext cx="4606753" cy="2586063"/>
          </a:xfrm>
          <a:prstGeom prst="rect">
            <a:avLst/>
          </a:prstGeom>
        </p:spPr>
      </p:pic>
    </p:spTree>
    <p:extLst>
      <p:ext uri="{BB962C8B-B14F-4D97-AF65-F5344CB8AC3E}">
        <p14:creationId xmlns:p14="http://schemas.microsoft.com/office/powerpoint/2010/main" val="1894490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BF46739-FE06-4B33-AA34-5A37D310A12A}"/>
              </a:ext>
            </a:extLst>
          </p:cNvPr>
          <p:cNvSpPr>
            <a:spLocks noGrp="1"/>
          </p:cNvSpPr>
          <p:nvPr>
            <p:ph idx="1"/>
          </p:nvPr>
        </p:nvSpPr>
        <p:spPr>
          <a:xfrm>
            <a:off x="973383" y="1707184"/>
            <a:ext cx="6818896" cy="3443629"/>
          </a:xfrm>
        </p:spPr>
        <p:txBody>
          <a:bodyPr>
            <a:noAutofit/>
          </a:bodyPr>
          <a:lstStyle/>
          <a:p>
            <a:r>
              <a:rPr lang="tr-TR" sz="2800" dirty="0">
                <a:solidFill>
                  <a:srgbClr val="FF0000"/>
                </a:solidFill>
              </a:rPr>
              <a:t>Duygular yargılamayı ve mantıklı düşünmeyi etkiler: </a:t>
            </a:r>
            <a:r>
              <a:rPr lang="tr-TR" sz="2800" dirty="0">
                <a:solidFill>
                  <a:schemeClr val="tx1"/>
                </a:solidFill>
              </a:rPr>
              <a:t>Neyin iyi neyin doğru olduğu konusunda karar verirken duygulardan yararlanırız. </a:t>
            </a:r>
          </a:p>
          <a:p>
            <a:r>
              <a:rPr lang="tr-TR" sz="2800" dirty="0">
                <a:solidFill>
                  <a:srgbClr val="FF0000"/>
                </a:solidFill>
              </a:rPr>
              <a:t>Duygular bizleri yönlendirir: </a:t>
            </a:r>
            <a:r>
              <a:rPr lang="tr-TR" sz="2800" dirty="0">
                <a:solidFill>
                  <a:schemeClr val="tx1"/>
                </a:solidFill>
              </a:rPr>
              <a:t>İnsanı nasıl davranması gerektiği ve yaptığının doğru ya da yanlış olduğu konusunda uyarır. </a:t>
            </a:r>
          </a:p>
        </p:txBody>
      </p:sp>
      <p:pic>
        <p:nvPicPr>
          <p:cNvPr id="1028" name="Picture 4" descr="Karar Vermek: Beynin Karar Verme Yapısı - Tıpacı">
            <a:extLst>
              <a:ext uri="{FF2B5EF4-FFF2-40B4-BE49-F238E27FC236}">
                <a16:creationId xmlns:a16="http://schemas.microsoft.com/office/drawing/2014/main" xmlns="" id="{395A9050-B3F0-4BA9-A50E-4CC3682BD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5290" y="2080177"/>
            <a:ext cx="3394388" cy="269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84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C43625A7-2A56-476A-A064-8B2FCDD42D52}"/>
              </a:ext>
            </a:extLst>
          </p:cNvPr>
          <p:cNvSpPr>
            <a:spLocks noGrp="1"/>
          </p:cNvSpPr>
          <p:nvPr>
            <p:ph idx="1"/>
          </p:nvPr>
        </p:nvSpPr>
        <p:spPr>
          <a:xfrm>
            <a:off x="2086565" y="894524"/>
            <a:ext cx="8236879" cy="1636642"/>
          </a:xfrm>
        </p:spPr>
        <p:txBody>
          <a:bodyPr>
            <a:normAutofit/>
          </a:bodyPr>
          <a:lstStyle/>
          <a:p>
            <a:r>
              <a:rPr lang="tr-TR" sz="2800" dirty="0">
                <a:solidFill>
                  <a:srgbClr val="FF0000"/>
                </a:solidFill>
              </a:rPr>
              <a:t>Duygular yaşananları anlamlandırmamıza yardımcı olur.</a:t>
            </a:r>
          </a:p>
          <a:p>
            <a:r>
              <a:rPr lang="tr-TR" sz="2800" dirty="0">
                <a:solidFill>
                  <a:srgbClr val="FF0000"/>
                </a:solidFill>
              </a:rPr>
              <a:t>Duygular ilişkilerimizi etkiler: </a:t>
            </a:r>
            <a:r>
              <a:rPr lang="tr-TR" sz="2800" dirty="0">
                <a:solidFill>
                  <a:schemeClr val="tx1"/>
                </a:solidFill>
              </a:rPr>
              <a:t>Duygular kişiler arası ilişkileri etkileyen en önemli etmenlerden birisidir.</a:t>
            </a:r>
          </a:p>
          <a:p>
            <a:endParaRPr lang="tr-TR" sz="2800" dirty="0"/>
          </a:p>
        </p:txBody>
      </p:sp>
      <p:pic>
        <p:nvPicPr>
          <p:cNvPr id="2050" name="Picture 2" descr="Diyalog Kişilerarası ilişkileri Anlama Konuşma Düşünce - Bilgisayar Sınıfı  Resimleri şeffaf PNG görüntüsü">
            <a:extLst>
              <a:ext uri="{FF2B5EF4-FFF2-40B4-BE49-F238E27FC236}">
                <a16:creationId xmlns:a16="http://schemas.microsoft.com/office/drawing/2014/main" xmlns="" id="{3AE60E3B-015C-4ECA-9376-259F68654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336" y="2673625"/>
            <a:ext cx="4763328" cy="370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003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9129169-AB6C-4F70-978F-CB0FDD756FB0}"/>
              </a:ext>
            </a:extLst>
          </p:cNvPr>
          <p:cNvSpPr>
            <a:spLocks noGrp="1"/>
          </p:cNvSpPr>
          <p:nvPr>
            <p:ph type="title"/>
          </p:nvPr>
        </p:nvSpPr>
        <p:spPr/>
        <p:txBody>
          <a:bodyPr/>
          <a:lstStyle/>
          <a:p>
            <a:pPr algn="ctr"/>
            <a:r>
              <a:rPr lang="tr-TR" dirty="0"/>
              <a:t>Duygu KONTROLÜ nedir?</a:t>
            </a:r>
          </a:p>
        </p:txBody>
      </p:sp>
      <p:sp>
        <p:nvSpPr>
          <p:cNvPr id="3" name="İçerik Yer Tutucusu 2">
            <a:extLst>
              <a:ext uri="{FF2B5EF4-FFF2-40B4-BE49-F238E27FC236}">
                <a16:creationId xmlns:a16="http://schemas.microsoft.com/office/drawing/2014/main" xmlns="" id="{6F579A97-D65B-4BCA-99D6-A7E9EDB011DC}"/>
              </a:ext>
            </a:extLst>
          </p:cNvPr>
          <p:cNvSpPr>
            <a:spLocks noGrp="1"/>
          </p:cNvSpPr>
          <p:nvPr>
            <p:ph idx="1"/>
          </p:nvPr>
        </p:nvSpPr>
        <p:spPr>
          <a:xfrm>
            <a:off x="1251678" y="2286002"/>
            <a:ext cx="10178322" cy="1305338"/>
          </a:xfrm>
        </p:spPr>
        <p:txBody>
          <a:bodyPr>
            <a:noAutofit/>
          </a:bodyPr>
          <a:lstStyle/>
          <a:p>
            <a:pPr algn="ctr"/>
            <a:r>
              <a:rPr lang="tr-TR" sz="2800" dirty="0">
                <a:solidFill>
                  <a:schemeClr val="tx1"/>
                </a:solidFill>
              </a:rPr>
              <a:t>Duygu kontrolü, yaşadığımız olayların ve düşüncelerimizin bizlerde yarattığı hisleri kontrol edebilmektir.</a:t>
            </a:r>
          </a:p>
        </p:txBody>
      </p:sp>
      <p:pic>
        <p:nvPicPr>
          <p:cNvPr id="5" name="Resim 4">
            <a:extLst>
              <a:ext uri="{FF2B5EF4-FFF2-40B4-BE49-F238E27FC236}">
                <a16:creationId xmlns:a16="http://schemas.microsoft.com/office/drawing/2014/main" xmlns="" id="{76E4507D-E615-4F14-87C3-5197A85B9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055" y="3716505"/>
            <a:ext cx="4887567" cy="2759110"/>
          </a:xfrm>
          <a:prstGeom prst="rect">
            <a:avLst/>
          </a:prstGeom>
        </p:spPr>
      </p:pic>
    </p:spTree>
    <p:extLst>
      <p:ext uri="{BB962C8B-B14F-4D97-AF65-F5344CB8AC3E}">
        <p14:creationId xmlns:p14="http://schemas.microsoft.com/office/powerpoint/2010/main" val="53489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27E3806-AA88-4993-82CE-8BBFB9C878BE}"/>
              </a:ext>
            </a:extLst>
          </p:cNvPr>
          <p:cNvSpPr>
            <a:spLocks noGrp="1"/>
          </p:cNvSpPr>
          <p:nvPr>
            <p:ph type="title"/>
          </p:nvPr>
        </p:nvSpPr>
        <p:spPr/>
        <p:txBody>
          <a:bodyPr/>
          <a:lstStyle/>
          <a:p>
            <a:pPr algn="ctr"/>
            <a:r>
              <a:rPr lang="tr-TR" dirty="0"/>
              <a:t>DUYGULARIMIZI KONTROL ETMEK NEDEN ÖNEMLİDİR?</a:t>
            </a:r>
          </a:p>
        </p:txBody>
      </p:sp>
      <p:sp>
        <p:nvSpPr>
          <p:cNvPr id="3" name="İçerik Yer Tutucusu 2">
            <a:extLst>
              <a:ext uri="{FF2B5EF4-FFF2-40B4-BE49-F238E27FC236}">
                <a16:creationId xmlns:a16="http://schemas.microsoft.com/office/drawing/2014/main" xmlns="" id="{1203ABC1-CC6E-4400-BE29-2E2A12B1CE1F}"/>
              </a:ext>
            </a:extLst>
          </p:cNvPr>
          <p:cNvSpPr>
            <a:spLocks noGrp="1"/>
          </p:cNvSpPr>
          <p:nvPr>
            <p:ph idx="1"/>
          </p:nvPr>
        </p:nvSpPr>
        <p:spPr>
          <a:xfrm>
            <a:off x="5472496" y="1874517"/>
            <a:ext cx="5957504" cy="4406347"/>
          </a:xfrm>
        </p:spPr>
        <p:txBody>
          <a:bodyPr>
            <a:normAutofit/>
          </a:bodyPr>
          <a:lstStyle/>
          <a:p>
            <a:pPr algn="ctr"/>
            <a:r>
              <a:rPr lang="tr-TR" sz="2800" dirty="0">
                <a:solidFill>
                  <a:schemeClr val="tx1"/>
                </a:solidFill>
              </a:rPr>
              <a:t>Bazen duyguların şiddeti bizi pek de yararımıza olmayan davranışlara iter, ani tepkiler verir, belki başımızı derde sokarız. Bazen de duygumuzu hiç fark etmez, bedensel sonuçlarıyla karşı karşıya gelene kadar ne olup bittiğini anlamayız bile. İşte bu sebeplerden duygularımızı kontrol etmek önemlidir.</a:t>
            </a:r>
          </a:p>
          <a:p>
            <a:endParaRPr lang="tr-TR" sz="2800" dirty="0"/>
          </a:p>
        </p:txBody>
      </p:sp>
      <p:pic>
        <p:nvPicPr>
          <p:cNvPr id="3074" name="Picture 2" descr="DUYGU KONTROLÜ | halil ibrahim ak">
            <a:extLst>
              <a:ext uri="{FF2B5EF4-FFF2-40B4-BE49-F238E27FC236}">
                <a16:creationId xmlns:a16="http://schemas.microsoft.com/office/drawing/2014/main" xmlns="" id="{3CB725DF-4208-4813-A183-8AE65556A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852" y="2172127"/>
            <a:ext cx="4550644" cy="364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069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yarı png | PNGWing">
            <a:extLst>
              <a:ext uri="{FF2B5EF4-FFF2-40B4-BE49-F238E27FC236}">
                <a16:creationId xmlns:a16="http://schemas.microsoft.com/office/drawing/2014/main" xmlns="" id="{BE4FD959-0195-461B-9002-84E1AAA7F25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rot="20911414">
            <a:off x="1485349" y="193280"/>
            <a:ext cx="2159892" cy="2159892"/>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xmlns="" id="{9948E98C-9F3A-47D6-8B2A-684C916109D2}"/>
              </a:ext>
            </a:extLst>
          </p:cNvPr>
          <p:cNvSpPr>
            <a:spLocks noGrp="1"/>
          </p:cNvSpPr>
          <p:nvPr>
            <p:ph type="title"/>
          </p:nvPr>
        </p:nvSpPr>
        <p:spPr>
          <a:xfrm>
            <a:off x="1006839" y="2321479"/>
            <a:ext cx="10178322" cy="2215041"/>
          </a:xfrm>
        </p:spPr>
        <p:txBody>
          <a:bodyPr>
            <a:normAutofit fontScale="90000"/>
          </a:bodyPr>
          <a:lstStyle/>
          <a:p>
            <a:pPr algn="ctr"/>
            <a:r>
              <a:rPr lang="tr-TR" dirty="0"/>
              <a:t>Duygularınız dengede olduğunda, daha üretken, daha yaratıcı ve daha mutlu olursunuz.</a:t>
            </a:r>
          </a:p>
        </p:txBody>
      </p:sp>
    </p:spTree>
    <p:extLst>
      <p:ext uri="{BB962C8B-B14F-4D97-AF65-F5344CB8AC3E}">
        <p14:creationId xmlns:p14="http://schemas.microsoft.com/office/powerpoint/2010/main" val="764063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C0B4B14-E7EB-48F0-BC7A-568AF3AC47FE}"/>
              </a:ext>
            </a:extLst>
          </p:cNvPr>
          <p:cNvSpPr>
            <a:spLocks noGrp="1"/>
          </p:cNvSpPr>
          <p:nvPr>
            <p:ph type="title"/>
          </p:nvPr>
        </p:nvSpPr>
        <p:spPr/>
        <p:txBody>
          <a:bodyPr/>
          <a:lstStyle/>
          <a:p>
            <a:pPr algn="ctr"/>
            <a:r>
              <a:rPr lang="tr-TR" dirty="0"/>
              <a:t>Duygu Nedir?</a:t>
            </a:r>
          </a:p>
        </p:txBody>
      </p:sp>
      <p:sp>
        <p:nvSpPr>
          <p:cNvPr id="3" name="İçerik Yer Tutucusu 2">
            <a:extLst>
              <a:ext uri="{FF2B5EF4-FFF2-40B4-BE49-F238E27FC236}">
                <a16:creationId xmlns:a16="http://schemas.microsoft.com/office/drawing/2014/main" xmlns="" id="{F66BEA29-E607-49F9-8B5B-FFB339807C2C}"/>
              </a:ext>
            </a:extLst>
          </p:cNvPr>
          <p:cNvSpPr>
            <a:spLocks noGrp="1"/>
          </p:cNvSpPr>
          <p:nvPr>
            <p:ph idx="1"/>
          </p:nvPr>
        </p:nvSpPr>
        <p:spPr>
          <a:xfrm>
            <a:off x="1983860" y="1864521"/>
            <a:ext cx="8713957" cy="1142999"/>
          </a:xfrm>
        </p:spPr>
        <p:txBody>
          <a:bodyPr>
            <a:normAutofit/>
          </a:bodyPr>
          <a:lstStyle/>
          <a:p>
            <a:pPr algn="ctr"/>
            <a:r>
              <a:rPr lang="tr-TR" sz="2800" dirty="0">
                <a:solidFill>
                  <a:schemeClr val="tx1"/>
                </a:solidFill>
              </a:rPr>
              <a:t>Duygu, bir kişi tarafından, başka bir kişiye veya bir olaya yöneltilen hislerdir.</a:t>
            </a:r>
          </a:p>
        </p:txBody>
      </p:sp>
      <p:pic>
        <p:nvPicPr>
          <p:cNvPr id="6" name="Resim 5">
            <a:extLst>
              <a:ext uri="{FF2B5EF4-FFF2-40B4-BE49-F238E27FC236}">
                <a16:creationId xmlns:a16="http://schemas.microsoft.com/office/drawing/2014/main" xmlns="" id="{125B24A1-FDAF-4A89-BC4F-939B9199B746}"/>
              </a:ext>
            </a:extLst>
          </p:cNvPr>
          <p:cNvPicPr>
            <a:picLocks noChangeAspect="1"/>
          </p:cNvPicPr>
          <p:nvPr/>
        </p:nvPicPr>
        <p:blipFill rotWithShape="1">
          <a:blip r:embed="rId2"/>
          <a:srcRect l="18644" r="15885"/>
          <a:stretch/>
        </p:blipFill>
        <p:spPr>
          <a:xfrm>
            <a:off x="1104664" y="3229418"/>
            <a:ext cx="1872342" cy="2516007"/>
          </a:xfrm>
          <a:prstGeom prst="rect">
            <a:avLst/>
          </a:prstGeom>
        </p:spPr>
      </p:pic>
      <p:pic>
        <p:nvPicPr>
          <p:cNvPr id="8" name="Resim 7">
            <a:extLst>
              <a:ext uri="{FF2B5EF4-FFF2-40B4-BE49-F238E27FC236}">
                <a16:creationId xmlns:a16="http://schemas.microsoft.com/office/drawing/2014/main" xmlns="" id="{E6ADB917-BD0F-4B24-933A-4B715CF8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642" y="3169796"/>
            <a:ext cx="3952875" cy="2635250"/>
          </a:xfrm>
          <a:prstGeom prst="rect">
            <a:avLst/>
          </a:prstGeom>
        </p:spPr>
      </p:pic>
      <p:pic>
        <p:nvPicPr>
          <p:cNvPr id="10" name="Resim 9">
            <a:extLst>
              <a:ext uri="{FF2B5EF4-FFF2-40B4-BE49-F238E27FC236}">
                <a16:creationId xmlns:a16="http://schemas.microsoft.com/office/drawing/2014/main" xmlns="" id="{6E011F23-68DE-4605-A156-A97B44D28557}"/>
              </a:ext>
            </a:extLst>
          </p:cNvPr>
          <p:cNvPicPr>
            <a:picLocks noChangeAspect="1"/>
          </p:cNvPicPr>
          <p:nvPr/>
        </p:nvPicPr>
        <p:blipFill rotWithShape="1">
          <a:blip r:embed="rId4">
            <a:extLst>
              <a:ext uri="{28A0092B-C50C-407E-A947-70E740481C1C}">
                <a14:useLocalDpi xmlns:a14="http://schemas.microsoft.com/office/drawing/2010/main" val="0"/>
              </a:ext>
            </a:extLst>
          </a:blip>
          <a:srcRect t="1" b="40267"/>
          <a:stretch/>
        </p:blipFill>
        <p:spPr>
          <a:xfrm>
            <a:off x="8269153" y="3113471"/>
            <a:ext cx="3160847" cy="2747900"/>
          </a:xfrm>
          <a:prstGeom prst="rect">
            <a:avLst/>
          </a:prstGeom>
        </p:spPr>
      </p:pic>
      <p:sp>
        <p:nvSpPr>
          <p:cNvPr id="11" name="Metin kutusu 10">
            <a:extLst>
              <a:ext uri="{FF2B5EF4-FFF2-40B4-BE49-F238E27FC236}">
                <a16:creationId xmlns:a16="http://schemas.microsoft.com/office/drawing/2014/main" xmlns="" id="{F2CB0C53-9B9A-40B5-AE24-1D325E343032}"/>
              </a:ext>
            </a:extLst>
          </p:cNvPr>
          <p:cNvSpPr txBox="1"/>
          <p:nvPr/>
        </p:nvSpPr>
        <p:spPr>
          <a:xfrm>
            <a:off x="1420969" y="6181757"/>
            <a:ext cx="1239731" cy="523220"/>
          </a:xfrm>
          <a:prstGeom prst="rect">
            <a:avLst/>
          </a:prstGeom>
          <a:noFill/>
        </p:spPr>
        <p:txBody>
          <a:bodyPr wrap="square" rtlCol="0">
            <a:spAutoFit/>
          </a:bodyPr>
          <a:lstStyle/>
          <a:p>
            <a:pPr algn="ctr"/>
            <a:r>
              <a:rPr lang="tr-TR" sz="2800" dirty="0">
                <a:solidFill>
                  <a:srgbClr val="FF0000"/>
                </a:solidFill>
              </a:rPr>
              <a:t>Kişi</a:t>
            </a:r>
          </a:p>
        </p:txBody>
      </p:sp>
      <p:sp>
        <p:nvSpPr>
          <p:cNvPr id="12" name="Metin kutusu 11">
            <a:extLst>
              <a:ext uri="{FF2B5EF4-FFF2-40B4-BE49-F238E27FC236}">
                <a16:creationId xmlns:a16="http://schemas.microsoft.com/office/drawing/2014/main" xmlns="" id="{E92C88D4-193C-4D9E-910E-5A7365381019}"/>
              </a:ext>
            </a:extLst>
          </p:cNvPr>
          <p:cNvSpPr txBox="1"/>
          <p:nvPr/>
        </p:nvSpPr>
        <p:spPr>
          <a:xfrm>
            <a:off x="3556887" y="6181757"/>
            <a:ext cx="4132384" cy="523220"/>
          </a:xfrm>
          <a:prstGeom prst="rect">
            <a:avLst/>
          </a:prstGeom>
          <a:noFill/>
        </p:spPr>
        <p:txBody>
          <a:bodyPr wrap="square" rtlCol="0">
            <a:spAutoFit/>
          </a:bodyPr>
          <a:lstStyle/>
          <a:p>
            <a:pPr algn="ctr"/>
            <a:r>
              <a:rPr lang="tr-TR" sz="2800" dirty="0">
                <a:solidFill>
                  <a:srgbClr val="FF0000"/>
                </a:solidFill>
              </a:rPr>
              <a:t>Olay</a:t>
            </a:r>
          </a:p>
        </p:txBody>
      </p:sp>
      <p:sp>
        <p:nvSpPr>
          <p:cNvPr id="13" name="Metin kutusu 12">
            <a:extLst>
              <a:ext uri="{FF2B5EF4-FFF2-40B4-BE49-F238E27FC236}">
                <a16:creationId xmlns:a16="http://schemas.microsoft.com/office/drawing/2014/main" xmlns="" id="{081A88DE-4F27-41DE-930C-335848FDA45E}"/>
              </a:ext>
            </a:extLst>
          </p:cNvPr>
          <p:cNvSpPr txBox="1"/>
          <p:nvPr/>
        </p:nvSpPr>
        <p:spPr>
          <a:xfrm>
            <a:off x="8381897" y="6138061"/>
            <a:ext cx="2935357" cy="523220"/>
          </a:xfrm>
          <a:prstGeom prst="rect">
            <a:avLst/>
          </a:prstGeom>
          <a:noFill/>
        </p:spPr>
        <p:txBody>
          <a:bodyPr wrap="square" rtlCol="0">
            <a:spAutoFit/>
          </a:bodyPr>
          <a:lstStyle/>
          <a:p>
            <a:pPr algn="ctr"/>
            <a:r>
              <a:rPr lang="tr-TR" sz="2800" dirty="0">
                <a:solidFill>
                  <a:srgbClr val="FF0000"/>
                </a:solidFill>
              </a:rPr>
              <a:t>Duygu</a:t>
            </a:r>
          </a:p>
        </p:txBody>
      </p:sp>
      <p:cxnSp>
        <p:nvCxnSpPr>
          <p:cNvPr id="15" name="Düz Ok Bağlayıcısı 14">
            <a:extLst>
              <a:ext uri="{FF2B5EF4-FFF2-40B4-BE49-F238E27FC236}">
                <a16:creationId xmlns:a16="http://schemas.microsoft.com/office/drawing/2014/main" xmlns="" id="{B9276449-CCBB-492B-B309-FCA389839A99}"/>
              </a:ext>
            </a:extLst>
          </p:cNvPr>
          <p:cNvCxnSpPr>
            <a:cxnSpLocks/>
          </p:cNvCxnSpPr>
          <p:nvPr/>
        </p:nvCxnSpPr>
        <p:spPr>
          <a:xfrm>
            <a:off x="2977006" y="6443367"/>
            <a:ext cx="1714264"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Düz Ok Bağlayıcısı 19">
            <a:extLst>
              <a:ext uri="{FF2B5EF4-FFF2-40B4-BE49-F238E27FC236}">
                <a16:creationId xmlns:a16="http://schemas.microsoft.com/office/drawing/2014/main" xmlns="" id="{E4CCBDD5-0062-4098-BBC4-92B005FB8FD2}"/>
              </a:ext>
            </a:extLst>
          </p:cNvPr>
          <p:cNvCxnSpPr>
            <a:cxnSpLocks/>
          </p:cNvCxnSpPr>
          <p:nvPr/>
        </p:nvCxnSpPr>
        <p:spPr>
          <a:xfrm>
            <a:off x="6912412" y="6443367"/>
            <a:ext cx="1728005" cy="0"/>
          </a:xfrm>
          <a:prstGeom prst="straightConnector1">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60494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582E97F-7435-479E-A556-8EEF5557A9D9}"/>
              </a:ext>
            </a:extLst>
          </p:cNvPr>
          <p:cNvSpPr>
            <a:spLocks noGrp="1"/>
          </p:cNvSpPr>
          <p:nvPr>
            <p:ph idx="1"/>
          </p:nvPr>
        </p:nvSpPr>
        <p:spPr>
          <a:xfrm>
            <a:off x="1871543" y="3429000"/>
            <a:ext cx="8938591" cy="2450592"/>
          </a:xfrm>
        </p:spPr>
        <p:txBody>
          <a:bodyPr>
            <a:normAutofit/>
          </a:bodyPr>
          <a:lstStyle/>
          <a:p>
            <a:pPr marL="0" indent="0" algn="ctr">
              <a:buNone/>
            </a:pPr>
            <a:r>
              <a:rPr lang="tr-TR" sz="2800" dirty="0">
                <a:solidFill>
                  <a:schemeClr val="tx1"/>
                </a:solidFill>
              </a:rPr>
              <a:t>“Duygusal zeka, hayattaki başarının % 80’ini oluşturur.” </a:t>
            </a:r>
          </a:p>
          <a:p>
            <a:pPr marL="0" indent="0" algn="r">
              <a:buNone/>
            </a:pPr>
            <a:r>
              <a:rPr lang="tr-TR" sz="2800" dirty="0">
                <a:solidFill>
                  <a:schemeClr val="tx1"/>
                </a:solidFill>
              </a:rPr>
              <a:t>– Daniel </a:t>
            </a:r>
            <a:r>
              <a:rPr lang="tr-TR" sz="2800" dirty="0" err="1">
                <a:solidFill>
                  <a:schemeClr val="tx1"/>
                </a:solidFill>
              </a:rPr>
              <a:t>Goleman</a:t>
            </a:r>
            <a:endParaRPr lang="tr-TR" sz="2800" dirty="0">
              <a:solidFill>
                <a:schemeClr val="tx1"/>
              </a:solidFill>
            </a:endParaRPr>
          </a:p>
        </p:txBody>
      </p:sp>
      <p:pic>
        <p:nvPicPr>
          <p:cNvPr id="5" name="Resim 4">
            <a:extLst>
              <a:ext uri="{FF2B5EF4-FFF2-40B4-BE49-F238E27FC236}">
                <a16:creationId xmlns:a16="http://schemas.microsoft.com/office/drawing/2014/main" xmlns="" id="{02D064EE-C9A0-4ADA-B267-73D3D9262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8971" y="729173"/>
            <a:ext cx="2734057" cy="2438740"/>
          </a:xfrm>
          <a:prstGeom prst="rect">
            <a:avLst/>
          </a:prstGeom>
        </p:spPr>
      </p:pic>
    </p:spTree>
    <p:extLst>
      <p:ext uri="{BB962C8B-B14F-4D97-AF65-F5344CB8AC3E}">
        <p14:creationId xmlns:p14="http://schemas.microsoft.com/office/powerpoint/2010/main" val="2660600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C417ACA-C73C-40FD-9468-6F6F5409C896}"/>
              </a:ext>
            </a:extLst>
          </p:cNvPr>
          <p:cNvSpPr>
            <a:spLocks noGrp="1"/>
          </p:cNvSpPr>
          <p:nvPr>
            <p:ph type="title"/>
          </p:nvPr>
        </p:nvSpPr>
        <p:spPr/>
        <p:txBody>
          <a:bodyPr/>
          <a:lstStyle/>
          <a:p>
            <a:pPr algn="ctr"/>
            <a:r>
              <a:rPr lang="tr-TR" dirty="0"/>
              <a:t>DUYGULARIMIZI KONTROL ETME </a:t>
            </a:r>
            <a:r>
              <a:rPr lang="tr-TR" dirty="0" err="1"/>
              <a:t>YOLlARI</a:t>
            </a:r>
            <a:r>
              <a:rPr lang="tr-TR" dirty="0"/>
              <a:t> NELERDİR?</a:t>
            </a:r>
          </a:p>
        </p:txBody>
      </p:sp>
      <p:sp>
        <p:nvSpPr>
          <p:cNvPr id="3" name="İçerik Yer Tutucusu 2">
            <a:extLst>
              <a:ext uri="{FF2B5EF4-FFF2-40B4-BE49-F238E27FC236}">
                <a16:creationId xmlns:a16="http://schemas.microsoft.com/office/drawing/2014/main" xmlns="" id="{6FFAB60A-2CD1-4EFE-AF02-328B7E8BD12C}"/>
              </a:ext>
            </a:extLst>
          </p:cNvPr>
          <p:cNvSpPr>
            <a:spLocks noGrp="1"/>
          </p:cNvSpPr>
          <p:nvPr>
            <p:ph idx="1"/>
          </p:nvPr>
        </p:nvSpPr>
        <p:spPr>
          <a:xfrm>
            <a:off x="894522" y="2226365"/>
            <a:ext cx="10402956" cy="1492132"/>
          </a:xfrm>
        </p:spPr>
        <p:txBody>
          <a:bodyPr>
            <a:noAutofit/>
          </a:bodyPr>
          <a:lstStyle/>
          <a:p>
            <a:pPr algn="ctr"/>
            <a:r>
              <a:rPr lang="tr-TR" sz="2400" dirty="0">
                <a:solidFill>
                  <a:schemeClr val="tx1"/>
                </a:solidFill>
              </a:rPr>
              <a:t>Aslında, bir parmak </a:t>
            </a:r>
            <a:r>
              <a:rPr lang="tr-TR" sz="2400" dirty="0" err="1">
                <a:solidFill>
                  <a:schemeClr val="tx1"/>
                </a:solidFill>
              </a:rPr>
              <a:t>şıklatmasıyla</a:t>
            </a:r>
            <a:r>
              <a:rPr lang="tr-TR" sz="2400" dirty="0">
                <a:solidFill>
                  <a:schemeClr val="tx1"/>
                </a:solidFill>
              </a:rPr>
              <a:t> var olan bir duygunun artık var olmaması gibi bir durum yaratmak teknik olarak pek de mümkün görünmüyor. Ancak, duygularınızı bir şekilde kontrol altına alabilmenin bazı yolları var.</a:t>
            </a:r>
            <a:endParaRPr lang="tr-TR" sz="2800" dirty="0">
              <a:solidFill>
                <a:schemeClr val="tx1"/>
              </a:solidFill>
            </a:endParaRPr>
          </a:p>
        </p:txBody>
      </p:sp>
      <p:pic>
        <p:nvPicPr>
          <p:cNvPr id="5" name="Resim 4">
            <a:extLst>
              <a:ext uri="{FF2B5EF4-FFF2-40B4-BE49-F238E27FC236}">
                <a16:creationId xmlns:a16="http://schemas.microsoft.com/office/drawing/2014/main" xmlns="" id="{1BC80104-3EDA-4C4E-A0D6-404779D87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258" y="3751785"/>
            <a:ext cx="6687483" cy="2133898"/>
          </a:xfrm>
          <a:prstGeom prst="rect">
            <a:avLst/>
          </a:prstGeom>
        </p:spPr>
      </p:pic>
    </p:spTree>
    <p:extLst>
      <p:ext uri="{BB962C8B-B14F-4D97-AF65-F5344CB8AC3E}">
        <p14:creationId xmlns:p14="http://schemas.microsoft.com/office/powerpoint/2010/main" val="779637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D480C42-220E-43AE-B5BF-8D7000AEC5B7}"/>
              </a:ext>
            </a:extLst>
          </p:cNvPr>
          <p:cNvSpPr>
            <a:spLocks noGrp="1"/>
          </p:cNvSpPr>
          <p:nvPr>
            <p:ph type="title"/>
          </p:nvPr>
        </p:nvSpPr>
        <p:spPr/>
        <p:txBody>
          <a:bodyPr/>
          <a:lstStyle/>
          <a:p>
            <a:pPr algn="ctr"/>
            <a:r>
              <a:rPr lang="nb-NO" dirty="0"/>
              <a:t>1. Z</a:t>
            </a:r>
            <a:r>
              <a:rPr lang="tr-TR" dirty="0"/>
              <a:t>i</a:t>
            </a:r>
            <a:r>
              <a:rPr lang="nb-NO" dirty="0"/>
              <a:t>h</a:t>
            </a:r>
            <a:r>
              <a:rPr lang="tr-TR" dirty="0"/>
              <a:t>i</a:t>
            </a:r>
            <a:r>
              <a:rPr lang="nb-NO" dirty="0"/>
              <a:t>n ve Bedene Odaklanmak</a:t>
            </a:r>
            <a:endParaRPr lang="tr-TR" dirty="0"/>
          </a:p>
        </p:txBody>
      </p:sp>
      <p:sp>
        <p:nvSpPr>
          <p:cNvPr id="4" name="İçerik Yer Tutucusu 2">
            <a:extLst>
              <a:ext uri="{FF2B5EF4-FFF2-40B4-BE49-F238E27FC236}">
                <a16:creationId xmlns:a16="http://schemas.microsoft.com/office/drawing/2014/main" xmlns="" id="{649051FA-E0C1-4557-82BF-5A8545E747B7}"/>
              </a:ext>
            </a:extLst>
          </p:cNvPr>
          <p:cNvSpPr txBox="1">
            <a:spLocks/>
          </p:cNvSpPr>
          <p:nvPr/>
        </p:nvSpPr>
        <p:spPr>
          <a:xfrm>
            <a:off x="6553200" y="1874517"/>
            <a:ext cx="4764157" cy="471181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tr-TR" sz="2800" dirty="0">
                <a:solidFill>
                  <a:srgbClr val="FF0000"/>
                </a:solidFill>
              </a:rPr>
              <a:t>Duyguların Kontrolden Çıkışına Dikkat Edin: </a:t>
            </a:r>
            <a:r>
              <a:rPr lang="tr-TR" sz="2800" dirty="0">
                <a:solidFill>
                  <a:schemeClr val="tx1"/>
                </a:solidFill>
              </a:rPr>
              <a:t>Duygularınız üzerinde kontrol sahibi olmanın ilk adımı, duyguların kontrolden çıktığı anı fark edebilmektir. Örneğin: duygularınızla hareket ettiğiniz anlarda kalp atışınız hızlanır, elleriniz titrer, yüzünüz kızarır. </a:t>
            </a:r>
          </a:p>
        </p:txBody>
      </p:sp>
      <p:pic>
        <p:nvPicPr>
          <p:cNvPr id="6" name="Resim 5">
            <a:extLst>
              <a:ext uri="{FF2B5EF4-FFF2-40B4-BE49-F238E27FC236}">
                <a16:creationId xmlns:a16="http://schemas.microsoft.com/office/drawing/2014/main" xmlns="" id="{582DC057-AD9E-4A0E-93D4-7BBE7D558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678" y="2606032"/>
            <a:ext cx="5094526" cy="3108967"/>
          </a:xfrm>
          <a:prstGeom prst="rect">
            <a:avLst/>
          </a:prstGeom>
        </p:spPr>
      </p:pic>
    </p:spTree>
    <p:extLst>
      <p:ext uri="{BB962C8B-B14F-4D97-AF65-F5344CB8AC3E}">
        <p14:creationId xmlns:p14="http://schemas.microsoft.com/office/powerpoint/2010/main" val="787641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D12B7C8-3DBE-4AD0-99EE-3747B02392DF}"/>
              </a:ext>
            </a:extLst>
          </p:cNvPr>
          <p:cNvSpPr>
            <a:spLocks noGrp="1"/>
          </p:cNvSpPr>
          <p:nvPr>
            <p:ph idx="1"/>
          </p:nvPr>
        </p:nvSpPr>
        <p:spPr>
          <a:xfrm>
            <a:off x="840861" y="3712300"/>
            <a:ext cx="10811113" cy="3048000"/>
          </a:xfrm>
        </p:spPr>
        <p:txBody>
          <a:bodyPr>
            <a:noAutofit/>
          </a:bodyPr>
          <a:lstStyle/>
          <a:p>
            <a:pPr algn="ctr"/>
            <a:r>
              <a:rPr lang="tr-TR" sz="2800" dirty="0">
                <a:solidFill>
                  <a:srgbClr val="FF0000"/>
                </a:solidFill>
              </a:rPr>
              <a:t>Derin Nefes Alıp Sakinleşin: </a:t>
            </a:r>
            <a:r>
              <a:rPr lang="tr-TR" sz="2800" dirty="0">
                <a:solidFill>
                  <a:schemeClr val="tx1"/>
                </a:solidFill>
              </a:rPr>
              <a:t>Duygularınız kontrolden çıktığında nefes alıp vermeniz de yine kontrolden çıkar. Bu da stres kaynaklı bir durumdur. Nefesinizin kontrolünü ele almak için birkaç kez derin derin nefes alın ve müsait bir yere oturun. </a:t>
            </a:r>
          </a:p>
          <a:p>
            <a:pPr algn="ctr"/>
            <a:r>
              <a:rPr lang="tr-TR" sz="2800" dirty="0">
                <a:solidFill>
                  <a:schemeClr val="tx1"/>
                </a:solidFill>
              </a:rPr>
              <a:t>Bu durumlarla mücadele etmek için sakin kalmalı, durumu fark etmelisiniz. Yani durumu inkar etmek yerine kabullenmelisiniz.</a:t>
            </a:r>
          </a:p>
          <a:p>
            <a:endParaRPr lang="tr-TR" sz="2800" dirty="0"/>
          </a:p>
        </p:txBody>
      </p:sp>
      <p:pic>
        <p:nvPicPr>
          <p:cNvPr id="5" name="Resim 4">
            <a:extLst>
              <a:ext uri="{FF2B5EF4-FFF2-40B4-BE49-F238E27FC236}">
                <a16:creationId xmlns:a16="http://schemas.microsoft.com/office/drawing/2014/main" xmlns="" id="{96419D67-7022-4E98-8BAF-2A8895B03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353" y="97700"/>
            <a:ext cx="6881260" cy="3440630"/>
          </a:xfrm>
          <a:prstGeom prst="rect">
            <a:avLst/>
          </a:prstGeom>
        </p:spPr>
      </p:pic>
    </p:spTree>
    <p:extLst>
      <p:ext uri="{BB962C8B-B14F-4D97-AF65-F5344CB8AC3E}">
        <p14:creationId xmlns:p14="http://schemas.microsoft.com/office/powerpoint/2010/main" val="3844069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080A55D-AA50-4782-A794-15E2A88D8BFE}"/>
              </a:ext>
            </a:extLst>
          </p:cNvPr>
          <p:cNvSpPr>
            <a:spLocks noGrp="1"/>
          </p:cNvSpPr>
          <p:nvPr>
            <p:ph type="title"/>
          </p:nvPr>
        </p:nvSpPr>
        <p:spPr/>
        <p:txBody>
          <a:bodyPr/>
          <a:lstStyle/>
          <a:p>
            <a:pPr algn="ctr"/>
            <a:r>
              <a:rPr lang="tr-TR" dirty="0"/>
              <a:t>2. Duygularla Yüzleşmek</a:t>
            </a:r>
          </a:p>
        </p:txBody>
      </p:sp>
      <p:sp>
        <p:nvSpPr>
          <p:cNvPr id="3" name="İçerik Yer Tutucusu 2">
            <a:extLst>
              <a:ext uri="{FF2B5EF4-FFF2-40B4-BE49-F238E27FC236}">
                <a16:creationId xmlns:a16="http://schemas.microsoft.com/office/drawing/2014/main" xmlns="" id="{147A2F8C-089B-46CC-BA90-882E6875AA80}"/>
              </a:ext>
            </a:extLst>
          </p:cNvPr>
          <p:cNvSpPr>
            <a:spLocks noGrp="1"/>
          </p:cNvSpPr>
          <p:nvPr>
            <p:ph idx="1"/>
          </p:nvPr>
        </p:nvSpPr>
        <p:spPr>
          <a:xfrm>
            <a:off x="6096000" y="1280764"/>
            <a:ext cx="5453922" cy="5194851"/>
          </a:xfrm>
        </p:spPr>
        <p:txBody>
          <a:bodyPr>
            <a:noAutofit/>
          </a:bodyPr>
          <a:lstStyle/>
          <a:p>
            <a:r>
              <a:rPr lang="tr-TR" sz="2800" dirty="0">
                <a:solidFill>
                  <a:srgbClr val="FF0000"/>
                </a:solidFill>
              </a:rPr>
              <a:t>Duygularınızı Tespit Edin: </a:t>
            </a:r>
            <a:r>
              <a:rPr lang="tr-TR" sz="2800" dirty="0">
                <a:solidFill>
                  <a:schemeClr val="tx1"/>
                </a:solidFill>
              </a:rPr>
              <a:t>Nasıl bir duygu içinde olduğunuzu biliyor olmak, duygu kontrolü bakımından kritik öneme sahiptir. Birkaç kez derin nefes alıp o an nasıl hissettiğini düşünmek, acı verici olsa bile önemlidir. Kendinize bu duygunun neden kaynaklandığını, başka bir durumu örtbas etmek için duygularınızı sizin ele geçirip geçirmediğini analiz etmeniz gerek. </a:t>
            </a:r>
          </a:p>
        </p:txBody>
      </p:sp>
      <p:sp>
        <p:nvSpPr>
          <p:cNvPr id="5" name="AutoShape 4" descr="Duygularla Nasıl Başa Çıkılır?: 15 Adım (Resimlerle) - wikiHow">
            <a:extLst>
              <a:ext uri="{FF2B5EF4-FFF2-40B4-BE49-F238E27FC236}">
                <a16:creationId xmlns:a16="http://schemas.microsoft.com/office/drawing/2014/main" xmlns="" id="{120C5191-0D79-4E1C-B6BE-1486CAD162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6" name="Picture 6">
            <a:extLst>
              <a:ext uri="{FF2B5EF4-FFF2-40B4-BE49-F238E27FC236}">
                <a16:creationId xmlns:a16="http://schemas.microsoft.com/office/drawing/2014/main" xmlns="" id="{ECF4A35D-5B43-4E39-A312-E8F259F6A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678" y="2127829"/>
            <a:ext cx="4674754" cy="3506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631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E83916F-1436-4256-9112-9775D74F33BB}"/>
              </a:ext>
            </a:extLst>
          </p:cNvPr>
          <p:cNvSpPr>
            <a:spLocks noGrp="1"/>
          </p:cNvSpPr>
          <p:nvPr>
            <p:ph idx="1"/>
          </p:nvPr>
        </p:nvSpPr>
        <p:spPr>
          <a:xfrm>
            <a:off x="1251678" y="3427990"/>
            <a:ext cx="10178322" cy="2948608"/>
          </a:xfrm>
        </p:spPr>
        <p:txBody>
          <a:bodyPr>
            <a:normAutofit/>
          </a:bodyPr>
          <a:lstStyle/>
          <a:p>
            <a:pPr algn="ctr"/>
            <a:r>
              <a:rPr lang="tr-TR" sz="2800" dirty="0">
                <a:solidFill>
                  <a:srgbClr val="FF0000"/>
                </a:solidFill>
              </a:rPr>
              <a:t>Çözüm Önerileri Düşünün: </a:t>
            </a:r>
            <a:r>
              <a:rPr lang="tr-TR" sz="2800" dirty="0">
                <a:solidFill>
                  <a:schemeClr val="tx1"/>
                </a:solidFill>
              </a:rPr>
              <a:t>Bazı şeylerin sizin kontrolünüz dışında olduğunu kabullenmek de yine içinde bulunduğunuz olumsuz ruh halini ortadan kaldırmak için iyi bir yoldur. Evet, hayatta bizim bilgimiz ve irademiz dışında gelişen pek çok şey var. Bu şeyler bize olumlu ya da olumsuz yansıyabilir. Bu durumda biz sadece kendimizden mesulüz.</a:t>
            </a:r>
          </a:p>
          <a:p>
            <a:endParaRPr lang="tr-TR" sz="2800" dirty="0"/>
          </a:p>
        </p:txBody>
      </p:sp>
      <p:pic>
        <p:nvPicPr>
          <p:cNvPr id="6146" name="Picture 2" descr="Kamu Sektöründe İç Kontrol ve İç Denetime İlişkin Sorunlar ve Çözüm  Önerileri - Analiz - MaliHakem">
            <a:extLst>
              <a:ext uri="{FF2B5EF4-FFF2-40B4-BE49-F238E27FC236}">
                <a16:creationId xmlns:a16="http://schemas.microsoft.com/office/drawing/2014/main" xmlns="" id="{709CC169-FF12-419F-AA94-70309E493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294" y="481402"/>
            <a:ext cx="4179411" cy="285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694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12F4F6E-85FC-413A-80FB-9A74F0C78E63}"/>
              </a:ext>
            </a:extLst>
          </p:cNvPr>
          <p:cNvSpPr>
            <a:spLocks noGrp="1"/>
          </p:cNvSpPr>
          <p:nvPr>
            <p:ph type="title"/>
          </p:nvPr>
        </p:nvSpPr>
        <p:spPr/>
        <p:txBody>
          <a:bodyPr/>
          <a:lstStyle/>
          <a:p>
            <a:r>
              <a:rPr lang="tr-TR" dirty="0"/>
              <a:t>3. Uzun Vadeli Gayret Göstermek</a:t>
            </a:r>
          </a:p>
        </p:txBody>
      </p:sp>
      <p:sp>
        <p:nvSpPr>
          <p:cNvPr id="3" name="İçerik Yer Tutucusu 2">
            <a:extLst>
              <a:ext uri="{FF2B5EF4-FFF2-40B4-BE49-F238E27FC236}">
                <a16:creationId xmlns:a16="http://schemas.microsoft.com/office/drawing/2014/main" xmlns="" id="{E54E4339-A881-4866-9FDF-EF6705361E2E}"/>
              </a:ext>
            </a:extLst>
          </p:cNvPr>
          <p:cNvSpPr>
            <a:spLocks noGrp="1"/>
          </p:cNvSpPr>
          <p:nvPr>
            <p:ph idx="1"/>
          </p:nvPr>
        </p:nvSpPr>
        <p:spPr>
          <a:xfrm>
            <a:off x="2815435" y="1641684"/>
            <a:ext cx="8952496" cy="2039107"/>
          </a:xfrm>
        </p:spPr>
        <p:txBody>
          <a:bodyPr>
            <a:noAutofit/>
          </a:bodyPr>
          <a:lstStyle/>
          <a:p>
            <a:pPr algn="ctr"/>
            <a:r>
              <a:rPr lang="tr-TR" sz="2800" dirty="0">
                <a:solidFill>
                  <a:srgbClr val="FF0000"/>
                </a:solidFill>
              </a:rPr>
              <a:t>Günlük Tutabilirsiniz: </a:t>
            </a:r>
            <a:r>
              <a:rPr lang="tr-TR" sz="2800" dirty="0">
                <a:solidFill>
                  <a:schemeClr val="tx1"/>
                </a:solidFill>
              </a:rPr>
              <a:t>Günlük tutmak, duygularınızı taze taze tespit edebilmek için iyi bir yoldur. Ne tür olayların ne tür duygulara neden olduğunu günlük tutarak yakın bir biçimde öğrenebilirsiniz. </a:t>
            </a:r>
          </a:p>
        </p:txBody>
      </p:sp>
      <p:sp>
        <p:nvSpPr>
          <p:cNvPr id="4" name="Metin kutusu 3">
            <a:extLst>
              <a:ext uri="{FF2B5EF4-FFF2-40B4-BE49-F238E27FC236}">
                <a16:creationId xmlns:a16="http://schemas.microsoft.com/office/drawing/2014/main" xmlns="" id="{2369F23A-163F-4D5C-9D48-6DDA660E4A64}"/>
              </a:ext>
            </a:extLst>
          </p:cNvPr>
          <p:cNvSpPr txBox="1"/>
          <p:nvPr/>
        </p:nvSpPr>
        <p:spPr>
          <a:xfrm>
            <a:off x="1251678" y="3797959"/>
            <a:ext cx="10516253" cy="2677656"/>
          </a:xfrm>
          <a:prstGeom prst="rect">
            <a:avLst/>
          </a:prstGeom>
          <a:noFill/>
        </p:spPr>
        <p:txBody>
          <a:bodyPr wrap="square" rtlCol="0">
            <a:spAutoFit/>
          </a:bodyPr>
          <a:lstStyle/>
          <a:p>
            <a:pPr algn="ctr"/>
            <a:r>
              <a:rPr lang="tr-TR" sz="2800" dirty="0">
                <a:solidFill>
                  <a:srgbClr val="FF0000"/>
                </a:solidFill>
              </a:rPr>
              <a:t>Bardağa Dolu Tarafından Bakmayı Öğrenin: </a:t>
            </a:r>
            <a:r>
              <a:rPr lang="tr-TR" sz="2800" dirty="0">
                <a:solidFill>
                  <a:schemeClr val="tx1"/>
                </a:solidFill>
              </a:rPr>
              <a:t>Daha iyimser ve yapıcı bir insan olmak zaman ve çaba ister. Ancak daha iyimser ve yapıcı olma alışkanlığı kazanıldığında olaylara artık daha esnek bir şekilde yaklaşırsınız. Bu bir günde olabilecek bir şey değildir, ancak durumlara yapıcı yaklaşarak daha dengeli bir duygu dünyasına sahip olmanız gayet mümkün. </a:t>
            </a:r>
          </a:p>
        </p:txBody>
      </p:sp>
      <p:pic>
        <p:nvPicPr>
          <p:cNvPr id="6" name="Resim 5">
            <a:extLst>
              <a:ext uri="{FF2B5EF4-FFF2-40B4-BE49-F238E27FC236}">
                <a16:creationId xmlns:a16="http://schemas.microsoft.com/office/drawing/2014/main" xmlns="" id="{5DFB4CD9-722E-429A-A22F-7C57F58A9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44068">
            <a:off x="1333037" y="1622163"/>
            <a:ext cx="1401041" cy="1721763"/>
          </a:xfrm>
          <a:prstGeom prst="rect">
            <a:avLst/>
          </a:prstGeom>
        </p:spPr>
      </p:pic>
    </p:spTree>
    <p:extLst>
      <p:ext uri="{BB962C8B-B14F-4D97-AF65-F5344CB8AC3E}">
        <p14:creationId xmlns:p14="http://schemas.microsoft.com/office/powerpoint/2010/main" val="1708695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80593C8-658E-41BB-8EE9-A79FF3B1EF73}"/>
              </a:ext>
            </a:extLst>
          </p:cNvPr>
          <p:cNvSpPr>
            <a:spLocks noGrp="1"/>
          </p:cNvSpPr>
          <p:nvPr>
            <p:ph idx="1"/>
          </p:nvPr>
        </p:nvSpPr>
        <p:spPr>
          <a:xfrm>
            <a:off x="1238426" y="775255"/>
            <a:ext cx="10178322" cy="2498032"/>
          </a:xfrm>
        </p:spPr>
        <p:txBody>
          <a:bodyPr>
            <a:normAutofit/>
          </a:bodyPr>
          <a:lstStyle/>
          <a:p>
            <a:pPr algn="ctr"/>
            <a:r>
              <a:rPr lang="tr-TR" sz="2800" dirty="0">
                <a:solidFill>
                  <a:srgbClr val="FF0000"/>
                </a:solidFill>
              </a:rPr>
              <a:t>Gerekirse Yardım Alın: </a:t>
            </a:r>
            <a:r>
              <a:rPr lang="tr-TR" sz="2800" dirty="0">
                <a:solidFill>
                  <a:schemeClr val="tx1"/>
                </a:solidFill>
              </a:rPr>
              <a:t>Bazen duygularınızı kontrol etmeye ve negatif duygulardan kurtulmaya çalışsanız bile yine de tek başınıza başarılı olamayabilirsiniz. Böyle bir durumda okul psikolojik danışma servisine veya ruh sağlığı konusunda uzmanlığı olan kişilere başvurmanız son derece doğru bir karar olur.</a:t>
            </a:r>
          </a:p>
        </p:txBody>
      </p:sp>
      <p:pic>
        <p:nvPicPr>
          <p:cNvPr id="5" name="Resim 4">
            <a:extLst>
              <a:ext uri="{FF2B5EF4-FFF2-40B4-BE49-F238E27FC236}">
                <a16:creationId xmlns:a16="http://schemas.microsoft.com/office/drawing/2014/main" xmlns="" id="{1EC1BB0C-343B-4D8D-B1D2-F45D8051A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417" y="3297354"/>
            <a:ext cx="4097166" cy="3268351"/>
          </a:xfrm>
          <a:prstGeom prst="rect">
            <a:avLst/>
          </a:prstGeom>
        </p:spPr>
      </p:pic>
    </p:spTree>
    <p:extLst>
      <p:ext uri="{BB962C8B-B14F-4D97-AF65-F5344CB8AC3E}">
        <p14:creationId xmlns:p14="http://schemas.microsoft.com/office/powerpoint/2010/main" val="4021856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A2F2270-8055-4BFB-AE9E-577D28810CA2}"/>
              </a:ext>
            </a:extLst>
          </p:cNvPr>
          <p:cNvSpPr>
            <a:spLocks noGrp="1"/>
          </p:cNvSpPr>
          <p:nvPr>
            <p:ph idx="1"/>
          </p:nvPr>
        </p:nvSpPr>
        <p:spPr>
          <a:xfrm>
            <a:off x="1331191" y="3995532"/>
            <a:ext cx="10178322" cy="1742660"/>
          </a:xfrm>
        </p:spPr>
        <p:txBody>
          <a:bodyPr>
            <a:normAutofit/>
          </a:bodyPr>
          <a:lstStyle/>
          <a:p>
            <a:pPr algn="ctr"/>
            <a:r>
              <a:rPr lang="tr-TR" sz="2800" dirty="0">
                <a:solidFill>
                  <a:schemeClr val="tx1"/>
                </a:solidFill>
              </a:rPr>
              <a:t>Bunların dışında sakinleştiren alışkanlıklar geliştirebilir; spora başlayabilir, bir müzik aleti çalmayı öğrenebilir, sizi sakinleştireceğini düşündüğünüz aktivitelere yönelebilirsiniz.</a:t>
            </a:r>
          </a:p>
        </p:txBody>
      </p:sp>
      <p:pic>
        <p:nvPicPr>
          <p:cNvPr id="5" name="Resim 4">
            <a:extLst>
              <a:ext uri="{FF2B5EF4-FFF2-40B4-BE49-F238E27FC236}">
                <a16:creationId xmlns:a16="http://schemas.microsoft.com/office/drawing/2014/main" xmlns="" id="{946DBD81-5CFF-48D6-8989-DF346C9EA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287" y="1119808"/>
            <a:ext cx="6945426" cy="2428186"/>
          </a:xfrm>
          <a:prstGeom prst="rect">
            <a:avLst/>
          </a:prstGeom>
        </p:spPr>
      </p:pic>
    </p:spTree>
    <p:extLst>
      <p:ext uri="{BB962C8B-B14F-4D97-AF65-F5344CB8AC3E}">
        <p14:creationId xmlns:p14="http://schemas.microsoft.com/office/powerpoint/2010/main" val="3285177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F10D748-BE16-4F41-A91F-4640DA2B544B}"/>
              </a:ext>
            </a:extLst>
          </p:cNvPr>
          <p:cNvSpPr>
            <a:spLocks noGrp="1"/>
          </p:cNvSpPr>
          <p:nvPr>
            <p:ph idx="1"/>
          </p:nvPr>
        </p:nvSpPr>
        <p:spPr>
          <a:xfrm>
            <a:off x="1006839" y="1632204"/>
            <a:ext cx="10178322" cy="3593591"/>
          </a:xfrm>
        </p:spPr>
        <p:txBody>
          <a:bodyPr>
            <a:normAutofit/>
          </a:bodyPr>
          <a:lstStyle/>
          <a:p>
            <a:pPr algn="ctr"/>
            <a:r>
              <a:rPr lang="tr-TR" sz="2800" dirty="0">
                <a:solidFill>
                  <a:srgbClr val="FF0000"/>
                </a:solidFill>
              </a:rPr>
              <a:t>Örneğin; </a:t>
            </a:r>
            <a:r>
              <a:rPr lang="tr-TR" sz="2800" dirty="0">
                <a:solidFill>
                  <a:schemeClr val="tx1"/>
                </a:solidFill>
              </a:rPr>
              <a:t>Üzgünüm dediniz. Bunu bedeninizde hissettiniz. Bu duygunun yarattığı hissi kabul edin. Ardından; “Bu duygunun geçmesi için neye ihtiyacım var?” sorusunu sordunuz. Bunun cevabını ise, «mutlu olmak» şeklinde verdiniz diyelim. Mutlu olmak için ilk olarak ne yapabilirsiniz? Diyelim ki; kitap okumak dediniz. Gidin ve onu yapın. Bu çözüm odaklı bir yaklaşımdır.</a:t>
            </a:r>
          </a:p>
        </p:txBody>
      </p:sp>
    </p:spTree>
    <p:extLst>
      <p:ext uri="{BB962C8B-B14F-4D97-AF65-F5344CB8AC3E}">
        <p14:creationId xmlns:p14="http://schemas.microsoft.com/office/powerpoint/2010/main" val="131702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1A3967B-3589-4DB0-B890-F4B7315DA252}"/>
              </a:ext>
            </a:extLst>
          </p:cNvPr>
          <p:cNvSpPr>
            <a:spLocks noGrp="1"/>
          </p:cNvSpPr>
          <p:nvPr>
            <p:ph type="title"/>
          </p:nvPr>
        </p:nvSpPr>
        <p:spPr/>
        <p:txBody>
          <a:bodyPr/>
          <a:lstStyle/>
          <a:p>
            <a:pPr algn="ctr"/>
            <a:r>
              <a:rPr lang="tr-TR" dirty="0"/>
              <a:t>DUYGULARI TANIYOR MUYUZ?</a:t>
            </a:r>
          </a:p>
        </p:txBody>
      </p:sp>
      <p:pic>
        <p:nvPicPr>
          <p:cNvPr id="5" name="İçerik Yer Tutucusu 4">
            <a:extLst>
              <a:ext uri="{FF2B5EF4-FFF2-40B4-BE49-F238E27FC236}">
                <a16:creationId xmlns:a16="http://schemas.microsoft.com/office/drawing/2014/main" xmlns="" id="{62E6B972-C2D2-4AE3-BAC1-FEC50CFA4D4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377" t="5798" r="3910" b="5886"/>
          <a:stretch/>
        </p:blipFill>
        <p:spPr>
          <a:xfrm>
            <a:off x="3213652" y="1211344"/>
            <a:ext cx="5764695" cy="5551191"/>
          </a:xfrm>
        </p:spPr>
      </p:pic>
    </p:spTree>
    <p:extLst>
      <p:ext uri="{BB962C8B-B14F-4D97-AF65-F5344CB8AC3E}">
        <p14:creationId xmlns:p14="http://schemas.microsoft.com/office/powerpoint/2010/main" val="1200688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B6E3C41-9991-4727-9CDF-CC1EC9B868B4}"/>
              </a:ext>
            </a:extLst>
          </p:cNvPr>
          <p:cNvSpPr>
            <a:spLocks noGrp="1"/>
          </p:cNvSpPr>
          <p:nvPr>
            <p:ph type="title"/>
          </p:nvPr>
        </p:nvSpPr>
        <p:spPr>
          <a:xfrm>
            <a:off x="1251678" y="747485"/>
            <a:ext cx="10178322" cy="1174080"/>
          </a:xfrm>
        </p:spPr>
        <p:txBody>
          <a:bodyPr/>
          <a:lstStyle/>
          <a:p>
            <a:pPr algn="ctr"/>
            <a:r>
              <a:rPr lang="tr-TR" dirty="0"/>
              <a:t>Temel Duygularımız Nelerdir?</a:t>
            </a:r>
          </a:p>
        </p:txBody>
      </p:sp>
      <p:sp>
        <p:nvSpPr>
          <p:cNvPr id="3" name="İçerik Yer Tutucusu 2">
            <a:extLst>
              <a:ext uri="{FF2B5EF4-FFF2-40B4-BE49-F238E27FC236}">
                <a16:creationId xmlns:a16="http://schemas.microsoft.com/office/drawing/2014/main" xmlns="" id="{1A41CFC1-01B1-4425-BC69-1E5955249B3B}"/>
              </a:ext>
            </a:extLst>
          </p:cNvPr>
          <p:cNvSpPr>
            <a:spLocks noGrp="1"/>
          </p:cNvSpPr>
          <p:nvPr>
            <p:ph idx="1"/>
          </p:nvPr>
        </p:nvSpPr>
        <p:spPr>
          <a:xfrm>
            <a:off x="1251678" y="2532627"/>
            <a:ext cx="5170893" cy="2902226"/>
          </a:xfrm>
        </p:spPr>
        <p:txBody>
          <a:bodyPr>
            <a:normAutofit/>
          </a:bodyPr>
          <a:lstStyle/>
          <a:p>
            <a:r>
              <a:rPr lang="tr-TR" sz="2800" dirty="0">
                <a:solidFill>
                  <a:schemeClr val="tx1"/>
                </a:solidFill>
              </a:rPr>
              <a:t>Yaygın olarak 7 temel duygu vardır. </a:t>
            </a:r>
          </a:p>
          <a:p>
            <a:r>
              <a:rPr lang="tr-TR" sz="2800" dirty="0">
                <a:solidFill>
                  <a:schemeClr val="tx1"/>
                </a:solidFill>
              </a:rPr>
              <a:t>Bunlar birincil duygulardır. </a:t>
            </a:r>
          </a:p>
          <a:p>
            <a:r>
              <a:rPr lang="tr-TR" sz="2800" dirty="0">
                <a:solidFill>
                  <a:schemeClr val="tx1"/>
                </a:solidFill>
              </a:rPr>
              <a:t>Her insan doğuştan bu duygulara sahiptir.</a:t>
            </a:r>
          </a:p>
        </p:txBody>
      </p:sp>
      <p:pic>
        <p:nvPicPr>
          <p:cNvPr id="19" name="Resim 18">
            <a:extLst>
              <a:ext uri="{FF2B5EF4-FFF2-40B4-BE49-F238E27FC236}">
                <a16:creationId xmlns:a16="http://schemas.microsoft.com/office/drawing/2014/main" xmlns="" id="{17AE1CDF-B9C4-475C-A2F8-C722BE469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693" y="2034634"/>
            <a:ext cx="4323307" cy="3898212"/>
          </a:xfrm>
          <a:prstGeom prst="rect">
            <a:avLst/>
          </a:prstGeom>
        </p:spPr>
      </p:pic>
    </p:spTree>
    <p:extLst>
      <p:ext uri="{BB962C8B-B14F-4D97-AF65-F5344CB8AC3E}">
        <p14:creationId xmlns:p14="http://schemas.microsoft.com/office/powerpoint/2010/main" val="167066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6BF7044-C95E-451B-BB2B-C48BC5212912}"/>
              </a:ext>
            </a:extLst>
          </p:cNvPr>
          <p:cNvSpPr>
            <a:spLocks noGrp="1"/>
          </p:cNvSpPr>
          <p:nvPr>
            <p:ph type="title"/>
          </p:nvPr>
        </p:nvSpPr>
        <p:spPr/>
        <p:txBody>
          <a:bodyPr/>
          <a:lstStyle/>
          <a:p>
            <a:pPr algn="ctr"/>
            <a:r>
              <a:rPr lang="tr-TR" dirty="0"/>
              <a:t>1. MUTLULUK</a:t>
            </a:r>
          </a:p>
        </p:txBody>
      </p:sp>
      <p:sp>
        <p:nvSpPr>
          <p:cNvPr id="3" name="İçerik Yer Tutucusu 2">
            <a:extLst>
              <a:ext uri="{FF2B5EF4-FFF2-40B4-BE49-F238E27FC236}">
                <a16:creationId xmlns:a16="http://schemas.microsoft.com/office/drawing/2014/main" xmlns="" id="{0A4A8612-BB89-4A9C-AE86-8FF1A51EADC5}"/>
              </a:ext>
            </a:extLst>
          </p:cNvPr>
          <p:cNvSpPr>
            <a:spLocks noGrp="1"/>
          </p:cNvSpPr>
          <p:nvPr>
            <p:ph idx="1"/>
          </p:nvPr>
        </p:nvSpPr>
        <p:spPr>
          <a:xfrm>
            <a:off x="1192205" y="5569626"/>
            <a:ext cx="10297266" cy="601190"/>
          </a:xfrm>
        </p:spPr>
        <p:txBody>
          <a:bodyPr>
            <a:noAutofit/>
          </a:bodyPr>
          <a:lstStyle/>
          <a:p>
            <a:pPr marL="0" indent="0" algn="ctr">
              <a:buNone/>
            </a:pPr>
            <a:r>
              <a:rPr lang="tr-TR" sz="2800" dirty="0">
                <a:solidFill>
                  <a:schemeClr val="tx1"/>
                </a:solidFill>
                <a:latin typeface="Arial" panose="020B0604020202020204" pitchFamily="34" charset="0"/>
                <a:cs typeface="Arial" panose="020B0604020202020204" pitchFamily="34" charset="0"/>
              </a:rPr>
              <a:t>İyi olma halidir. Mutlu kişi kendisinden ve içinde bulunduğu koşullardan memnundur. </a:t>
            </a:r>
          </a:p>
        </p:txBody>
      </p:sp>
      <p:pic>
        <p:nvPicPr>
          <p:cNvPr id="4" name="Resim 3">
            <a:extLst>
              <a:ext uri="{FF2B5EF4-FFF2-40B4-BE49-F238E27FC236}">
                <a16:creationId xmlns:a16="http://schemas.microsoft.com/office/drawing/2014/main" xmlns="" id="{CFD7E238-B807-4DD8-BBF2-92C887AC3D72}"/>
              </a:ext>
            </a:extLst>
          </p:cNvPr>
          <p:cNvPicPr>
            <a:picLocks noChangeAspect="1"/>
          </p:cNvPicPr>
          <p:nvPr/>
        </p:nvPicPr>
        <p:blipFill>
          <a:blip r:embed="rId2"/>
          <a:stretch>
            <a:fillRect/>
          </a:stretch>
        </p:blipFill>
        <p:spPr>
          <a:xfrm>
            <a:off x="3638079" y="1498458"/>
            <a:ext cx="5405519" cy="3861084"/>
          </a:xfrm>
          <a:prstGeom prst="rect">
            <a:avLst/>
          </a:prstGeom>
        </p:spPr>
      </p:pic>
    </p:spTree>
    <p:extLst>
      <p:ext uri="{BB962C8B-B14F-4D97-AF65-F5344CB8AC3E}">
        <p14:creationId xmlns:p14="http://schemas.microsoft.com/office/powerpoint/2010/main" val="422325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65AF0DA-D806-47D9-8FFD-3FCE2F3D5E87}"/>
              </a:ext>
            </a:extLst>
          </p:cNvPr>
          <p:cNvSpPr>
            <a:spLocks noGrp="1"/>
          </p:cNvSpPr>
          <p:nvPr>
            <p:ph type="title"/>
          </p:nvPr>
        </p:nvSpPr>
        <p:spPr>
          <a:xfrm>
            <a:off x="1006839" y="382385"/>
            <a:ext cx="10178322" cy="1492132"/>
          </a:xfrm>
        </p:spPr>
        <p:txBody>
          <a:bodyPr/>
          <a:lstStyle/>
          <a:p>
            <a:pPr algn="ctr"/>
            <a:r>
              <a:rPr lang="tr-TR" dirty="0"/>
              <a:t>2. ÜZÜNTÜ</a:t>
            </a:r>
          </a:p>
        </p:txBody>
      </p:sp>
      <p:sp>
        <p:nvSpPr>
          <p:cNvPr id="3" name="İçerik Yer Tutucusu 2">
            <a:extLst>
              <a:ext uri="{FF2B5EF4-FFF2-40B4-BE49-F238E27FC236}">
                <a16:creationId xmlns:a16="http://schemas.microsoft.com/office/drawing/2014/main" xmlns="" id="{308A640A-18E9-4E2B-866B-DC25270BA2D4}"/>
              </a:ext>
            </a:extLst>
          </p:cNvPr>
          <p:cNvSpPr>
            <a:spLocks noGrp="1"/>
          </p:cNvSpPr>
          <p:nvPr>
            <p:ph idx="1"/>
          </p:nvPr>
        </p:nvSpPr>
        <p:spPr>
          <a:xfrm>
            <a:off x="1006839" y="5367131"/>
            <a:ext cx="10178322" cy="1338469"/>
          </a:xfrm>
        </p:spPr>
        <p:txBody>
          <a:bodyPr>
            <a:noAutofit/>
          </a:bodyPr>
          <a:lstStyle/>
          <a:p>
            <a:pPr marL="0" indent="0" algn="ctr">
              <a:buNone/>
            </a:pPr>
            <a:r>
              <a:rPr lang="tr-TR" sz="2800" dirty="0">
                <a:solidFill>
                  <a:schemeClr val="tx1"/>
                </a:solidFill>
                <a:latin typeface="arial" panose="020B0604020202020204" pitchFamily="34" charset="0"/>
              </a:rPr>
              <a:t>İ</a:t>
            </a:r>
            <a:r>
              <a:rPr lang="tr-TR" sz="2800" b="0" i="0" dirty="0">
                <a:solidFill>
                  <a:schemeClr val="tx1"/>
                </a:solidFill>
                <a:effectLst/>
                <a:latin typeface="arial" panose="020B0604020202020204" pitchFamily="34" charset="0"/>
              </a:rPr>
              <a:t>stenilen bir şeyin gerçekleşmemesinden ya da olması istenmeyen olaylardan doğan ruh tedirginliği.</a:t>
            </a:r>
          </a:p>
        </p:txBody>
      </p:sp>
      <p:pic>
        <p:nvPicPr>
          <p:cNvPr id="6" name="Resim 5">
            <a:extLst>
              <a:ext uri="{FF2B5EF4-FFF2-40B4-BE49-F238E27FC236}">
                <a16:creationId xmlns:a16="http://schemas.microsoft.com/office/drawing/2014/main" xmlns="" id="{EC9493D6-154C-4281-9383-862A0EF1D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280573"/>
            <a:ext cx="5777948" cy="3845947"/>
          </a:xfrm>
          <a:prstGeom prst="rect">
            <a:avLst/>
          </a:prstGeom>
        </p:spPr>
      </p:pic>
    </p:spTree>
    <p:extLst>
      <p:ext uri="{BB962C8B-B14F-4D97-AF65-F5344CB8AC3E}">
        <p14:creationId xmlns:p14="http://schemas.microsoft.com/office/powerpoint/2010/main" val="256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B1F53C0-7734-4122-BA41-DB3DEE81758B}"/>
              </a:ext>
            </a:extLst>
          </p:cNvPr>
          <p:cNvSpPr>
            <a:spLocks noGrp="1"/>
          </p:cNvSpPr>
          <p:nvPr>
            <p:ph type="title"/>
          </p:nvPr>
        </p:nvSpPr>
        <p:spPr>
          <a:xfrm>
            <a:off x="1006838" y="408890"/>
            <a:ext cx="10178322" cy="1492132"/>
          </a:xfrm>
        </p:spPr>
        <p:txBody>
          <a:bodyPr/>
          <a:lstStyle/>
          <a:p>
            <a:pPr algn="ctr"/>
            <a:r>
              <a:rPr lang="tr-TR" dirty="0"/>
              <a:t>3. KORKU</a:t>
            </a:r>
          </a:p>
        </p:txBody>
      </p:sp>
      <p:pic>
        <p:nvPicPr>
          <p:cNvPr id="5" name="İçerik Yer Tutucusu 4">
            <a:extLst>
              <a:ext uri="{FF2B5EF4-FFF2-40B4-BE49-F238E27FC236}">
                <a16:creationId xmlns:a16="http://schemas.microsoft.com/office/drawing/2014/main" xmlns="" id="{44FF31C1-EAF0-46B8-81AE-1F73E9C231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2870" y="1559740"/>
            <a:ext cx="6646255" cy="3738519"/>
          </a:xfrm>
        </p:spPr>
      </p:pic>
      <p:sp>
        <p:nvSpPr>
          <p:cNvPr id="6" name="Metin kutusu 5">
            <a:extLst>
              <a:ext uri="{FF2B5EF4-FFF2-40B4-BE49-F238E27FC236}">
                <a16:creationId xmlns:a16="http://schemas.microsoft.com/office/drawing/2014/main" xmlns="" id="{01171B6D-92FA-4965-89E6-1CC844C272B6}"/>
              </a:ext>
            </a:extLst>
          </p:cNvPr>
          <p:cNvSpPr txBox="1"/>
          <p:nvPr/>
        </p:nvSpPr>
        <p:spPr>
          <a:xfrm>
            <a:off x="1451111" y="5495002"/>
            <a:ext cx="9289774" cy="954107"/>
          </a:xfrm>
          <a:prstGeom prst="rect">
            <a:avLst/>
          </a:prstGeom>
          <a:noFill/>
        </p:spPr>
        <p:txBody>
          <a:bodyPr wrap="square" rtlCol="0">
            <a:spAutoFit/>
          </a:bodyPr>
          <a:lstStyle/>
          <a:p>
            <a:pPr algn="ctr"/>
            <a:r>
              <a:rPr lang="tr-TR" sz="2800" dirty="0">
                <a:latin typeface="arial" panose="020B0604020202020204" pitchFamily="34" charset="0"/>
              </a:rPr>
              <a:t>T</a:t>
            </a:r>
            <a:r>
              <a:rPr lang="tr-TR" sz="2800" i="0" dirty="0">
                <a:effectLst/>
                <a:latin typeface="arial" panose="020B0604020202020204" pitchFamily="34" charset="0"/>
              </a:rPr>
              <a:t>ehdit algısı ile tetiklenen, rahatsız edici ve olumsuz bir his.</a:t>
            </a:r>
            <a:endParaRPr lang="tr-TR" sz="2800" dirty="0"/>
          </a:p>
        </p:txBody>
      </p:sp>
    </p:spTree>
    <p:extLst>
      <p:ext uri="{BB962C8B-B14F-4D97-AF65-F5344CB8AC3E}">
        <p14:creationId xmlns:p14="http://schemas.microsoft.com/office/powerpoint/2010/main" val="103679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3852A81-813B-4935-A84E-232EBB1CB593}"/>
              </a:ext>
            </a:extLst>
          </p:cNvPr>
          <p:cNvSpPr>
            <a:spLocks noGrp="1"/>
          </p:cNvSpPr>
          <p:nvPr>
            <p:ph type="title"/>
          </p:nvPr>
        </p:nvSpPr>
        <p:spPr>
          <a:xfrm>
            <a:off x="1006838" y="369133"/>
            <a:ext cx="10178322" cy="1492132"/>
          </a:xfrm>
        </p:spPr>
        <p:txBody>
          <a:bodyPr/>
          <a:lstStyle/>
          <a:p>
            <a:pPr algn="ctr"/>
            <a:r>
              <a:rPr lang="tr-TR" dirty="0"/>
              <a:t>4. ŞAŞKINLIK</a:t>
            </a:r>
          </a:p>
        </p:txBody>
      </p:sp>
      <p:sp>
        <p:nvSpPr>
          <p:cNvPr id="3" name="İçerik Yer Tutucusu 2">
            <a:extLst>
              <a:ext uri="{FF2B5EF4-FFF2-40B4-BE49-F238E27FC236}">
                <a16:creationId xmlns:a16="http://schemas.microsoft.com/office/drawing/2014/main" xmlns="" id="{F016DCD2-0B1A-4DE7-A124-4D84F400D0A6}"/>
              </a:ext>
            </a:extLst>
          </p:cNvPr>
          <p:cNvSpPr>
            <a:spLocks noGrp="1"/>
          </p:cNvSpPr>
          <p:nvPr>
            <p:ph idx="1"/>
          </p:nvPr>
        </p:nvSpPr>
        <p:spPr>
          <a:xfrm>
            <a:off x="1251678" y="5424618"/>
            <a:ext cx="10178322" cy="750896"/>
          </a:xfrm>
        </p:spPr>
        <p:txBody>
          <a:bodyPr>
            <a:normAutofit/>
          </a:bodyPr>
          <a:lstStyle/>
          <a:p>
            <a:pPr marL="0" indent="0" algn="ctr">
              <a:buNone/>
            </a:pPr>
            <a:r>
              <a:rPr lang="tr-TR" sz="2800" dirty="0">
                <a:solidFill>
                  <a:schemeClr val="tx1"/>
                </a:solidFill>
              </a:rPr>
              <a:t>Beklemediğimiz bir olay gerçekleştiğinde verdiğimiz tepkidir.</a:t>
            </a:r>
          </a:p>
        </p:txBody>
      </p:sp>
      <p:pic>
        <p:nvPicPr>
          <p:cNvPr id="4" name="Resim 3">
            <a:extLst>
              <a:ext uri="{FF2B5EF4-FFF2-40B4-BE49-F238E27FC236}">
                <a16:creationId xmlns:a16="http://schemas.microsoft.com/office/drawing/2014/main" xmlns="" id="{2C049574-7A0A-43C2-9C7E-13029A45D2F9}"/>
              </a:ext>
            </a:extLst>
          </p:cNvPr>
          <p:cNvPicPr>
            <a:picLocks noChangeAspect="1"/>
          </p:cNvPicPr>
          <p:nvPr/>
        </p:nvPicPr>
        <p:blipFill rotWithShape="1">
          <a:blip r:embed="rId2">
            <a:extLst>
              <a:ext uri="{28A0092B-C50C-407E-A947-70E740481C1C}">
                <a14:useLocalDpi xmlns:a14="http://schemas.microsoft.com/office/drawing/2010/main" val="0"/>
              </a:ext>
            </a:extLst>
          </a:blip>
          <a:srcRect l="-7487" t="1211" r="-2008" b="943"/>
          <a:stretch/>
        </p:blipFill>
        <p:spPr>
          <a:xfrm>
            <a:off x="2610678" y="1618912"/>
            <a:ext cx="6970643" cy="3620175"/>
          </a:xfrm>
          <a:prstGeom prst="rect">
            <a:avLst/>
          </a:prstGeom>
        </p:spPr>
      </p:pic>
    </p:spTree>
    <p:extLst>
      <p:ext uri="{BB962C8B-B14F-4D97-AF65-F5344CB8AC3E}">
        <p14:creationId xmlns:p14="http://schemas.microsoft.com/office/powerpoint/2010/main" val="112499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BEA4F41-E420-4E87-A854-54427AC9E14F}"/>
              </a:ext>
            </a:extLst>
          </p:cNvPr>
          <p:cNvSpPr>
            <a:spLocks noGrp="1"/>
          </p:cNvSpPr>
          <p:nvPr>
            <p:ph type="title"/>
          </p:nvPr>
        </p:nvSpPr>
        <p:spPr>
          <a:xfrm>
            <a:off x="1006838" y="355881"/>
            <a:ext cx="10178322" cy="1492132"/>
          </a:xfrm>
        </p:spPr>
        <p:txBody>
          <a:bodyPr/>
          <a:lstStyle/>
          <a:p>
            <a:pPr algn="ctr"/>
            <a:r>
              <a:rPr lang="tr-TR" dirty="0"/>
              <a:t>5. öfke</a:t>
            </a:r>
          </a:p>
        </p:txBody>
      </p:sp>
      <p:sp>
        <p:nvSpPr>
          <p:cNvPr id="3" name="İçerik Yer Tutucusu 2">
            <a:extLst>
              <a:ext uri="{FF2B5EF4-FFF2-40B4-BE49-F238E27FC236}">
                <a16:creationId xmlns:a16="http://schemas.microsoft.com/office/drawing/2014/main" xmlns="" id="{9E8D28C2-445C-4747-8066-5E6DE7DC0AEE}"/>
              </a:ext>
            </a:extLst>
          </p:cNvPr>
          <p:cNvSpPr>
            <a:spLocks noGrp="1"/>
          </p:cNvSpPr>
          <p:nvPr>
            <p:ph idx="1"/>
          </p:nvPr>
        </p:nvSpPr>
        <p:spPr>
          <a:xfrm>
            <a:off x="1251678" y="5526157"/>
            <a:ext cx="10178322" cy="848139"/>
          </a:xfrm>
        </p:spPr>
        <p:txBody>
          <a:bodyPr>
            <a:normAutofit fontScale="92500"/>
          </a:bodyPr>
          <a:lstStyle/>
          <a:p>
            <a:pPr marL="0" indent="0" algn="ctr">
              <a:buNone/>
            </a:pPr>
            <a:r>
              <a:rPr lang="tr-TR" sz="2800" dirty="0">
                <a:solidFill>
                  <a:srgbClr val="313131"/>
                </a:solidFill>
                <a:latin typeface="Arial" panose="020B0604020202020204" pitchFamily="34" charset="0"/>
                <a:cs typeface="Arial" panose="020B0604020202020204" pitchFamily="34" charset="0"/>
              </a:rPr>
              <a:t>K</a:t>
            </a:r>
            <a:r>
              <a:rPr lang="tr-TR" sz="2800" b="0" i="0" dirty="0">
                <a:solidFill>
                  <a:srgbClr val="313131"/>
                </a:solidFill>
                <a:effectLst/>
                <a:latin typeface="Arial" panose="020B0604020202020204" pitchFamily="34" charset="0"/>
                <a:cs typeface="Arial" panose="020B0604020202020204" pitchFamily="34" charset="0"/>
              </a:rPr>
              <a:t>ontrol edilmediği zaman kişiye zarar veren tepkisel bir duygudur.</a:t>
            </a:r>
            <a:endParaRPr lang="tr-TR" sz="2800" dirty="0">
              <a:latin typeface="Arial" panose="020B0604020202020204" pitchFamily="34" charset="0"/>
              <a:cs typeface="Arial" panose="020B0604020202020204" pitchFamily="34" charset="0"/>
            </a:endParaRPr>
          </a:p>
        </p:txBody>
      </p:sp>
      <p:pic>
        <p:nvPicPr>
          <p:cNvPr id="5" name="Resim 4">
            <a:extLst>
              <a:ext uri="{FF2B5EF4-FFF2-40B4-BE49-F238E27FC236}">
                <a16:creationId xmlns:a16="http://schemas.microsoft.com/office/drawing/2014/main" xmlns="" id="{2CCB49F7-4962-42FE-B7DD-2D070ACB1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863" y="1497283"/>
            <a:ext cx="5824271" cy="3863433"/>
          </a:xfrm>
          <a:prstGeom prst="rect">
            <a:avLst/>
          </a:prstGeom>
        </p:spPr>
      </p:pic>
    </p:spTree>
    <p:extLst>
      <p:ext uri="{BB962C8B-B14F-4D97-AF65-F5344CB8AC3E}">
        <p14:creationId xmlns:p14="http://schemas.microsoft.com/office/powerpoint/2010/main" val="72637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Rozet">
  <a:themeElements>
    <a:clrScheme name="Rozet">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Rozet">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ze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0</TotalTime>
  <Words>829</Words>
  <Application>Microsoft Office PowerPoint</Application>
  <PresentationFormat>Özel</PresentationFormat>
  <Paragraphs>62</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Rozet</vt:lpstr>
      <vt:lpstr>Duyguların Kontrolü</vt:lpstr>
      <vt:lpstr>Duygu Nedir?</vt:lpstr>
      <vt:lpstr>DUYGULARI TANIYOR MUYUZ?</vt:lpstr>
      <vt:lpstr>Temel Duygularımız Nelerdir?</vt:lpstr>
      <vt:lpstr>1. MUTLULUK</vt:lpstr>
      <vt:lpstr>2. ÜZÜNTÜ</vt:lpstr>
      <vt:lpstr>3. KORKU</vt:lpstr>
      <vt:lpstr>4. ŞAŞKINLIK</vt:lpstr>
      <vt:lpstr>5. öfke</vt:lpstr>
      <vt:lpstr>6. UTANÇ</vt:lpstr>
      <vt:lpstr>7. İĞRENME</vt:lpstr>
      <vt:lpstr>İkincil Duygular NELERDİR?</vt:lpstr>
      <vt:lpstr>PowerPoint Sunusu</vt:lpstr>
      <vt:lpstr>DUYGULARIMIZ NEDEN ÖNEMLİDİR?</vt:lpstr>
      <vt:lpstr>PowerPoint Sunusu</vt:lpstr>
      <vt:lpstr>PowerPoint Sunusu</vt:lpstr>
      <vt:lpstr>Duygu KONTROLÜ nedir?</vt:lpstr>
      <vt:lpstr>DUYGULARIMIZI KONTROL ETMEK NEDEN ÖNEMLİDİR?</vt:lpstr>
      <vt:lpstr>Duygularınız dengede olduğunda, daha üretken, daha yaratıcı ve daha mutlu olursunuz.</vt:lpstr>
      <vt:lpstr>PowerPoint Sunusu</vt:lpstr>
      <vt:lpstr>DUYGULARIMIZI KONTROL ETME YOLlARI NELERDİR?</vt:lpstr>
      <vt:lpstr>1. Zihin ve Bedene Odaklanmak</vt:lpstr>
      <vt:lpstr>PowerPoint Sunusu</vt:lpstr>
      <vt:lpstr>2. Duygularla Yüzleşmek</vt:lpstr>
      <vt:lpstr>PowerPoint Sunusu</vt:lpstr>
      <vt:lpstr>3. Uzun Vadeli Gayret Göstermek</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Duyguların Kontrolü</dc:title>
  <cp:lastModifiedBy>BTLAB-2</cp:lastModifiedBy>
  <cp:revision>1</cp:revision>
  <dcterms:modified xsi:type="dcterms:W3CDTF">2023-09-20T08:28:41Z</dcterms:modified>
</cp:coreProperties>
</file>