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97" r:id="rId4"/>
    <p:sldId id="300" r:id="rId5"/>
    <p:sldId id="296" r:id="rId6"/>
    <p:sldId id="301" r:id="rId7"/>
    <p:sldId id="303" r:id="rId8"/>
    <p:sldId id="302" r:id="rId9"/>
    <p:sldId id="295" r:id="rId10"/>
    <p:sldId id="294" r:id="rId11"/>
    <p:sldId id="299" r:id="rId12"/>
    <p:sldId id="322" r:id="rId13"/>
    <p:sldId id="321" r:id="rId14"/>
    <p:sldId id="320" r:id="rId15"/>
    <p:sldId id="291" r:id="rId16"/>
    <p:sldId id="293" r:id="rId17"/>
    <p:sldId id="262" r:id="rId18"/>
    <p:sldId id="308" r:id="rId19"/>
    <p:sldId id="312" r:id="rId20"/>
    <p:sldId id="313" r:id="rId21"/>
    <p:sldId id="314" r:id="rId22"/>
    <p:sldId id="315" r:id="rId23"/>
    <p:sldId id="324" r:id="rId24"/>
    <p:sldId id="310" r:id="rId25"/>
    <p:sldId id="319" r:id="rId26"/>
    <p:sldId id="318" r:id="rId27"/>
    <p:sldId id="263" r:id="rId28"/>
    <p:sldId id="309" r:id="rId29"/>
    <p:sldId id="264" r:id="rId30"/>
    <p:sldId id="265" r:id="rId31"/>
    <p:sldId id="266" r:id="rId32"/>
    <p:sldId id="267" r:id="rId33"/>
    <p:sldId id="268" r:id="rId34"/>
    <p:sldId id="269" r:id="rId35"/>
    <p:sldId id="270" r:id="rId36"/>
    <p:sldId id="272" r:id="rId37"/>
    <p:sldId id="327" r:id="rId38"/>
    <p:sldId id="282" r:id="rId39"/>
    <p:sldId id="279" r:id="rId40"/>
    <p:sldId id="280" r:id="rId41"/>
    <p:sldId id="307" r:id="rId42"/>
    <p:sldId id="305" r:id="rId4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6" d="100"/>
          <a:sy n="76" d="100"/>
        </p:scale>
        <p:origin x="-480" y="1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DC028CE-F7C5-6D40-AAA9-FD1EC402430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08DDBBFF-37E9-B74B-A108-3AA15A5C3D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2FF1B32A-ECA0-1345-98A3-8E2CC6DF7582}"/>
              </a:ext>
            </a:extLst>
          </p:cNvPr>
          <p:cNvSpPr>
            <a:spLocks noGrp="1"/>
          </p:cNvSpPr>
          <p:nvPr>
            <p:ph type="dt" sz="half" idx="10"/>
          </p:nvPr>
        </p:nvSpPr>
        <p:spPr/>
        <p:txBody>
          <a:bodyPr/>
          <a:lstStyle/>
          <a:p>
            <a:fld id="{AA12395C-DD02-6B48-A1C3-E20F47317B3A}" type="datetimeFigureOut">
              <a:rPr lang="tr-TR" smtClean="0"/>
              <a:t>20.09.2023</a:t>
            </a:fld>
            <a:endParaRPr lang="tr-TR"/>
          </a:p>
        </p:txBody>
      </p:sp>
      <p:sp>
        <p:nvSpPr>
          <p:cNvPr id="5" name="Alt Bilgi Yer Tutucusu 4">
            <a:extLst>
              <a:ext uri="{FF2B5EF4-FFF2-40B4-BE49-F238E27FC236}">
                <a16:creationId xmlns:a16="http://schemas.microsoft.com/office/drawing/2014/main" xmlns="" id="{AB07D353-8B4A-0443-9700-5553D7DF07C3}"/>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A9A288DB-2576-6842-BE68-D4B168D32013}"/>
              </a:ext>
            </a:extLst>
          </p:cNvPr>
          <p:cNvSpPr>
            <a:spLocks noGrp="1"/>
          </p:cNvSpPr>
          <p:nvPr>
            <p:ph type="sldNum" sz="quarter" idx="12"/>
          </p:nvPr>
        </p:nvSpPr>
        <p:spPr/>
        <p:txBody>
          <a:bodyPr/>
          <a:lstStyle/>
          <a:p>
            <a:fld id="{78E07B1A-F5D4-3945-9D79-CC749A0895F2}" type="slidenum">
              <a:rPr lang="tr-TR" smtClean="0"/>
              <a:t>‹#›</a:t>
            </a:fld>
            <a:endParaRPr lang="tr-TR"/>
          </a:p>
        </p:txBody>
      </p:sp>
    </p:spTree>
    <p:extLst>
      <p:ext uri="{BB962C8B-B14F-4D97-AF65-F5344CB8AC3E}">
        <p14:creationId xmlns:p14="http://schemas.microsoft.com/office/powerpoint/2010/main" val="3921382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032B793-0C44-9149-9C48-E07498E5FB0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2E0E169F-BB1D-CB4D-B99F-60F257FD5C0F}"/>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8A4BEF09-CF38-E146-91EF-95CC0D212083}"/>
              </a:ext>
            </a:extLst>
          </p:cNvPr>
          <p:cNvSpPr>
            <a:spLocks noGrp="1"/>
          </p:cNvSpPr>
          <p:nvPr>
            <p:ph type="dt" sz="half" idx="10"/>
          </p:nvPr>
        </p:nvSpPr>
        <p:spPr/>
        <p:txBody>
          <a:bodyPr/>
          <a:lstStyle/>
          <a:p>
            <a:fld id="{AA12395C-DD02-6B48-A1C3-E20F47317B3A}" type="datetimeFigureOut">
              <a:rPr lang="tr-TR" smtClean="0"/>
              <a:t>20.09.2023</a:t>
            </a:fld>
            <a:endParaRPr lang="tr-TR"/>
          </a:p>
        </p:txBody>
      </p:sp>
      <p:sp>
        <p:nvSpPr>
          <p:cNvPr id="5" name="Alt Bilgi Yer Tutucusu 4">
            <a:extLst>
              <a:ext uri="{FF2B5EF4-FFF2-40B4-BE49-F238E27FC236}">
                <a16:creationId xmlns:a16="http://schemas.microsoft.com/office/drawing/2014/main" xmlns="" id="{212E278C-75A3-2844-B8B6-6B91E820D00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BB04ED1E-3740-A747-84A7-FDD10D984031}"/>
              </a:ext>
            </a:extLst>
          </p:cNvPr>
          <p:cNvSpPr>
            <a:spLocks noGrp="1"/>
          </p:cNvSpPr>
          <p:nvPr>
            <p:ph type="sldNum" sz="quarter" idx="12"/>
          </p:nvPr>
        </p:nvSpPr>
        <p:spPr/>
        <p:txBody>
          <a:bodyPr/>
          <a:lstStyle/>
          <a:p>
            <a:fld id="{78E07B1A-F5D4-3945-9D79-CC749A0895F2}" type="slidenum">
              <a:rPr lang="tr-TR" smtClean="0"/>
              <a:t>‹#›</a:t>
            </a:fld>
            <a:endParaRPr lang="tr-TR"/>
          </a:p>
        </p:txBody>
      </p:sp>
    </p:spTree>
    <p:extLst>
      <p:ext uri="{BB962C8B-B14F-4D97-AF65-F5344CB8AC3E}">
        <p14:creationId xmlns:p14="http://schemas.microsoft.com/office/powerpoint/2010/main" val="167929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FB7A212D-77AC-FB40-81FA-AECBA24CE36C}"/>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495B2C88-3C9E-7840-B1B6-3676943D0DC1}"/>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E2624AC0-F8BE-574D-9699-87E1C640128C}"/>
              </a:ext>
            </a:extLst>
          </p:cNvPr>
          <p:cNvSpPr>
            <a:spLocks noGrp="1"/>
          </p:cNvSpPr>
          <p:nvPr>
            <p:ph type="dt" sz="half" idx="10"/>
          </p:nvPr>
        </p:nvSpPr>
        <p:spPr/>
        <p:txBody>
          <a:bodyPr/>
          <a:lstStyle/>
          <a:p>
            <a:fld id="{AA12395C-DD02-6B48-A1C3-E20F47317B3A}" type="datetimeFigureOut">
              <a:rPr lang="tr-TR" smtClean="0"/>
              <a:t>20.09.2023</a:t>
            </a:fld>
            <a:endParaRPr lang="tr-TR"/>
          </a:p>
        </p:txBody>
      </p:sp>
      <p:sp>
        <p:nvSpPr>
          <p:cNvPr id="5" name="Alt Bilgi Yer Tutucusu 4">
            <a:extLst>
              <a:ext uri="{FF2B5EF4-FFF2-40B4-BE49-F238E27FC236}">
                <a16:creationId xmlns:a16="http://schemas.microsoft.com/office/drawing/2014/main" xmlns="" id="{045ADA84-0EF5-7248-B14D-DAA8D754978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30EDCDDE-2503-A044-A1EC-52CA443868AC}"/>
              </a:ext>
            </a:extLst>
          </p:cNvPr>
          <p:cNvSpPr>
            <a:spLocks noGrp="1"/>
          </p:cNvSpPr>
          <p:nvPr>
            <p:ph type="sldNum" sz="quarter" idx="12"/>
          </p:nvPr>
        </p:nvSpPr>
        <p:spPr/>
        <p:txBody>
          <a:bodyPr/>
          <a:lstStyle/>
          <a:p>
            <a:fld id="{78E07B1A-F5D4-3945-9D79-CC749A0895F2}" type="slidenum">
              <a:rPr lang="tr-TR" smtClean="0"/>
              <a:t>‹#›</a:t>
            </a:fld>
            <a:endParaRPr lang="tr-TR"/>
          </a:p>
        </p:txBody>
      </p:sp>
    </p:spTree>
    <p:extLst>
      <p:ext uri="{BB962C8B-B14F-4D97-AF65-F5344CB8AC3E}">
        <p14:creationId xmlns:p14="http://schemas.microsoft.com/office/powerpoint/2010/main" val="2100886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451AA241-AA38-774A-A5D8-2CF358E8104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D5CD1BAD-008D-7248-836A-B5483D8C890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005DA46E-5BE2-C643-8240-2D36877BC3DC}"/>
              </a:ext>
            </a:extLst>
          </p:cNvPr>
          <p:cNvSpPr>
            <a:spLocks noGrp="1"/>
          </p:cNvSpPr>
          <p:nvPr>
            <p:ph type="dt" sz="half" idx="10"/>
          </p:nvPr>
        </p:nvSpPr>
        <p:spPr/>
        <p:txBody>
          <a:bodyPr/>
          <a:lstStyle/>
          <a:p>
            <a:fld id="{AA12395C-DD02-6B48-A1C3-E20F47317B3A}" type="datetimeFigureOut">
              <a:rPr lang="tr-TR" smtClean="0"/>
              <a:t>20.09.2023</a:t>
            </a:fld>
            <a:endParaRPr lang="tr-TR"/>
          </a:p>
        </p:txBody>
      </p:sp>
      <p:sp>
        <p:nvSpPr>
          <p:cNvPr id="5" name="Alt Bilgi Yer Tutucusu 4">
            <a:extLst>
              <a:ext uri="{FF2B5EF4-FFF2-40B4-BE49-F238E27FC236}">
                <a16:creationId xmlns:a16="http://schemas.microsoft.com/office/drawing/2014/main" xmlns="" id="{CF6F9D8E-DBB7-304B-AC1E-F592C57B3DB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F2155DCB-D57B-7D4E-8EC5-0C73307A9478}"/>
              </a:ext>
            </a:extLst>
          </p:cNvPr>
          <p:cNvSpPr>
            <a:spLocks noGrp="1"/>
          </p:cNvSpPr>
          <p:nvPr>
            <p:ph type="sldNum" sz="quarter" idx="12"/>
          </p:nvPr>
        </p:nvSpPr>
        <p:spPr/>
        <p:txBody>
          <a:bodyPr/>
          <a:lstStyle/>
          <a:p>
            <a:fld id="{78E07B1A-F5D4-3945-9D79-CC749A0895F2}" type="slidenum">
              <a:rPr lang="tr-TR" smtClean="0"/>
              <a:t>‹#›</a:t>
            </a:fld>
            <a:endParaRPr lang="tr-TR"/>
          </a:p>
        </p:txBody>
      </p:sp>
    </p:spTree>
    <p:extLst>
      <p:ext uri="{BB962C8B-B14F-4D97-AF65-F5344CB8AC3E}">
        <p14:creationId xmlns:p14="http://schemas.microsoft.com/office/powerpoint/2010/main" val="2854330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A22C8D42-6F10-DF45-8302-40C62D00AC18}"/>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CE739E11-0FAC-784B-94BA-CE61DBCC1E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xmlns="" id="{2CDD0E4E-F4EC-ED44-9870-1A6487610AD2}"/>
              </a:ext>
            </a:extLst>
          </p:cNvPr>
          <p:cNvSpPr>
            <a:spLocks noGrp="1"/>
          </p:cNvSpPr>
          <p:nvPr>
            <p:ph type="dt" sz="half" idx="10"/>
          </p:nvPr>
        </p:nvSpPr>
        <p:spPr/>
        <p:txBody>
          <a:bodyPr/>
          <a:lstStyle/>
          <a:p>
            <a:fld id="{AA12395C-DD02-6B48-A1C3-E20F47317B3A}" type="datetimeFigureOut">
              <a:rPr lang="tr-TR" smtClean="0"/>
              <a:t>20.09.2023</a:t>
            </a:fld>
            <a:endParaRPr lang="tr-TR"/>
          </a:p>
        </p:txBody>
      </p:sp>
      <p:sp>
        <p:nvSpPr>
          <p:cNvPr id="5" name="Alt Bilgi Yer Tutucusu 4">
            <a:extLst>
              <a:ext uri="{FF2B5EF4-FFF2-40B4-BE49-F238E27FC236}">
                <a16:creationId xmlns:a16="http://schemas.microsoft.com/office/drawing/2014/main" xmlns="" id="{661E0328-1451-EF41-B75E-F33418918F0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2E1BA1E-DD5D-0E46-A30F-8E795506B015}"/>
              </a:ext>
            </a:extLst>
          </p:cNvPr>
          <p:cNvSpPr>
            <a:spLocks noGrp="1"/>
          </p:cNvSpPr>
          <p:nvPr>
            <p:ph type="sldNum" sz="quarter" idx="12"/>
          </p:nvPr>
        </p:nvSpPr>
        <p:spPr/>
        <p:txBody>
          <a:bodyPr/>
          <a:lstStyle/>
          <a:p>
            <a:fld id="{78E07B1A-F5D4-3945-9D79-CC749A0895F2}" type="slidenum">
              <a:rPr lang="tr-TR" smtClean="0"/>
              <a:t>‹#›</a:t>
            </a:fld>
            <a:endParaRPr lang="tr-TR"/>
          </a:p>
        </p:txBody>
      </p:sp>
    </p:spTree>
    <p:extLst>
      <p:ext uri="{BB962C8B-B14F-4D97-AF65-F5344CB8AC3E}">
        <p14:creationId xmlns:p14="http://schemas.microsoft.com/office/powerpoint/2010/main" val="1018888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FADD55FC-C5C7-624E-A747-D457ABED491E}"/>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1E86BAFB-4A21-234F-A0D6-231F7EE5B672}"/>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7F3B9D18-8D0B-4C49-98FF-0B75F618342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73360F0D-B31E-BE45-B7A1-79F6DE17FFFB}"/>
              </a:ext>
            </a:extLst>
          </p:cNvPr>
          <p:cNvSpPr>
            <a:spLocks noGrp="1"/>
          </p:cNvSpPr>
          <p:nvPr>
            <p:ph type="dt" sz="half" idx="10"/>
          </p:nvPr>
        </p:nvSpPr>
        <p:spPr/>
        <p:txBody>
          <a:bodyPr/>
          <a:lstStyle/>
          <a:p>
            <a:fld id="{AA12395C-DD02-6B48-A1C3-E20F47317B3A}" type="datetimeFigureOut">
              <a:rPr lang="tr-TR" smtClean="0"/>
              <a:t>20.09.2023</a:t>
            </a:fld>
            <a:endParaRPr lang="tr-TR"/>
          </a:p>
        </p:txBody>
      </p:sp>
      <p:sp>
        <p:nvSpPr>
          <p:cNvPr id="6" name="Alt Bilgi Yer Tutucusu 5">
            <a:extLst>
              <a:ext uri="{FF2B5EF4-FFF2-40B4-BE49-F238E27FC236}">
                <a16:creationId xmlns:a16="http://schemas.microsoft.com/office/drawing/2014/main" xmlns="" id="{3F6677E9-6E75-5043-A13A-4D4B1D800AE8}"/>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E63AC301-70C7-C641-886A-76BFE90B789F}"/>
              </a:ext>
            </a:extLst>
          </p:cNvPr>
          <p:cNvSpPr>
            <a:spLocks noGrp="1"/>
          </p:cNvSpPr>
          <p:nvPr>
            <p:ph type="sldNum" sz="quarter" idx="12"/>
          </p:nvPr>
        </p:nvSpPr>
        <p:spPr/>
        <p:txBody>
          <a:bodyPr/>
          <a:lstStyle/>
          <a:p>
            <a:fld id="{78E07B1A-F5D4-3945-9D79-CC749A0895F2}" type="slidenum">
              <a:rPr lang="tr-TR" smtClean="0"/>
              <a:t>‹#›</a:t>
            </a:fld>
            <a:endParaRPr lang="tr-TR"/>
          </a:p>
        </p:txBody>
      </p:sp>
    </p:spTree>
    <p:extLst>
      <p:ext uri="{BB962C8B-B14F-4D97-AF65-F5344CB8AC3E}">
        <p14:creationId xmlns:p14="http://schemas.microsoft.com/office/powerpoint/2010/main" val="90939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2E00ECD3-BD82-6747-A884-3858C2D80A6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6D3C8946-DC24-B144-89C0-30B5405AB1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xmlns="" id="{3A64C9F4-3D85-8B40-B1BF-AA7DE0A0163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6EC4E50A-E878-1A4E-B6C2-2A3DD6E562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xmlns="" id="{886C8DE2-E64E-EF43-B627-9C1C6570018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807EFC5B-1093-9940-86A5-E42DF2D01E47}"/>
              </a:ext>
            </a:extLst>
          </p:cNvPr>
          <p:cNvSpPr>
            <a:spLocks noGrp="1"/>
          </p:cNvSpPr>
          <p:nvPr>
            <p:ph type="dt" sz="half" idx="10"/>
          </p:nvPr>
        </p:nvSpPr>
        <p:spPr/>
        <p:txBody>
          <a:bodyPr/>
          <a:lstStyle/>
          <a:p>
            <a:fld id="{AA12395C-DD02-6B48-A1C3-E20F47317B3A}" type="datetimeFigureOut">
              <a:rPr lang="tr-TR" smtClean="0"/>
              <a:t>20.09.2023</a:t>
            </a:fld>
            <a:endParaRPr lang="tr-TR"/>
          </a:p>
        </p:txBody>
      </p:sp>
      <p:sp>
        <p:nvSpPr>
          <p:cNvPr id="8" name="Alt Bilgi Yer Tutucusu 7">
            <a:extLst>
              <a:ext uri="{FF2B5EF4-FFF2-40B4-BE49-F238E27FC236}">
                <a16:creationId xmlns:a16="http://schemas.microsoft.com/office/drawing/2014/main" xmlns="" id="{DCA5A014-3878-7E4A-9A6E-0182EB51339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EE24D169-0716-044B-8528-588C71272C83}"/>
              </a:ext>
            </a:extLst>
          </p:cNvPr>
          <p:cNvSpPr>
            <a:spLocks noGrp="1"/>
          </p:cNvSpPr>
          <p:nvPr>
            <p:ph type="sldNum" sz="quarter" idx="12"/>
          </p:nvPr>
        </p:nvSpPr>
        <p:spPr/>
        <p:txBody>
          <a:bodyPr/>
          <a:lstStyle/>
          <a:p>
            <a:fld id="{78E07B1A-F5D4-3945-9D79-CC749A0895F2}" type="slidenum">
              <a:rPr lang="tr-TR" smtClean="0"/>
              <a:t>‹#›</a:t>
            </a:fld>
            <a:endParaRPr lang="tr-TR"/>
          </a:p>
        </p:txBody>
      </p:sp>
    </p:spTree>
    <p:extLst>
      <p:ext uri="{BB962C8B-B14F-4D97-AF65-F5344CB8AC3E}">
        <p14:creationId xmlns:p14="http://schemas.microsoft.com/office/powerpoint/2010/main" val="1711716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BA97721E-4A61-8844-B1C5-1D1E349A103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CC298D2B-04B2-6E4E-AFEB-DCF789727114}"/>
              </a:ext>
            </a:extLst>
          </p:cNvPr>
          <p:cNvSpPr>
            <a:spLocks noGrp="1"/>
          </p:cNvSpPr>
          <p:nvPr>
            <p:ph type="dt" sz="half" idx="10"/>
          </p:nvPr>
        </p:nvSpPr>
        <p:spPr/>
        <p:txBody>
          <a:bodyPr/>
          <a:lstStyle/>
          <a:p>
            <a:fld id="{AA12395C-DD02-6B48-A1C3-E20F47317B3A}" type="datetimeFigureOut">
              <a:rPr lang="tr-TR" smtClean="0"/>
              <a:t>20.09.2023</a:t>
            </a:fld>
            <a:endParaRPr lang="tr-TR"/>
          </a:p>
        </p:txBody>
      </p:sp>
      <p:sp>
        <p:nvSpPr>
          <p:cNvPr id="4" name="Alt Bilgi Yer Tutucusu 3">
            <a:extLst>
              <a:ext uri="{FF2B5EF4-FFF2-40B4-BE49-F238E27FC236}">
                <a16:creationId xmlns:a16="http://schemas.microsoft.com/office/drawing/2014/main" xmlns="" id="{3C42F9F9-BCE3-7944-8D5B-E1D898A5E634}"/>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74E535CA-AE3F-7A4F-AB65-6D5591CEF253}"/>
              </a:ext>
            </a:extLst>
          </p:cNvPr>
          <p:cNvSpPr>
            <a:spLocks noGrp="1"/>
          </p:cNvSpPr>
          <p:nvPr>
            <p:ph type="sldNum" sz="quarter" idx="12"/>
          </p:nvPr>
        </p:nvSpPr>
        <p:spPr/>
        <p:txBody>
          <a:bodyPr/>
          <a:lstStyle/>
          <a:p>
            <a:fld id="{78E07B1A-F5D4-3945-9D79-CC749A0895F2}" type="slidenum">
              <a:rPr lang="tr-TR" smtClean="0"/>
              <a:t>‹#›</a:t>
            </a:fld>
            <a:endParaRPr lang="tr-TR"/>
          </a:p>
        </p:txBody>
      </p:sp>
    </p:spTree>
    <p:extLst>
      <p:ext uri="{BB962C8B-B14F-4D97-AF65-F5344CB8AC3E}">
        <p14:creationId xmlns:p14="http://schemas.microsoft.com/office/powerpoint/2010/main" val="426964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C413F540-3C3F-1C4E-AB6D-F6531D334023}"/>
              </a:ext>
            </a:extLst>
          </p:cNvPr>
          <p:cNvSpPr>
            <a:spLocks noGrp="1"/>
          </p:cNvSpPr>
          <p:nvPr>
            <p:ph type="dt" sz="half" idx="10"/>
          </p:nvPr>
        </p:nvSpPr>
        <p:spPr/>
        <p:txBody>
          <a:bodyPr/>
          <a:lstStyle/>
          <a:p>
            <a:fld id="{AA12395C-DD02-6B48-A1C3-E20F47317B3A}" type="datetimeFigureOut">
              <a:rPr lang="tr-TR" smtClean="0"/>
              <a:t>20.09.2023</a:t>
            </a:fld>
            <a:endParaRPr lang="tr-TR"/>
          </a:p>
        </p:txBody>
      </p:sp>
      <p:sp>
        <p:nvSpPr>
          <p:cNvPr id="3" name="Alt Bilgi Yer Tutucusu 2">
            <a:extLst>
              <a:ext uri="{FF2B5EF4-FFF2-40B4-BE49-F238E27FC236}">
                <a16:creationId xmlns:a16="http://schemas.microsoft.com/office/drawing/2014/main" xmlns="" id="{22B10498-EE07-1F45-A9AE-020D1C6CF4D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329DFEA4-5317-854E-AD83-ECC222857B53}"/>
              </a:ext>
            </a:extLst>
          </p:cNvPr>
          <p:cNvSpPr>
            <a:spLocks noGrp="1"/>
          </p:cNvSpPr>
          <p:nvPr>
            <p:ph type="sldNum" sz="quarter" idx="12"/>
          </p:nvPr>
        </p:nvSpPr>
        <p:spPr/>
        <p:txBody>
          <a:bodyPr/>
          <a:lstStyle/>
          <a:p>
            <a:fld id="{78E07B1A-F5D4-3945-9D79-CC749A0895F2}" type="slidenum">
              <a:rPr lang="tr-TR" smtClean="0"/>
              <a:t>‹#›</a:t>
            </a:fld>
            <a:endParaRPr lang="tr-TR"/>
          </a:p>
        </p:txBody>
      </p:sp>
    </p:spTree>
    <p:extLst>
      <p:ext uri="{BB962C8B-B14F-4D97-AF65-F5344CB8AC3E}">
        <p14:creationId xmlns:p14="http://schemas.microsoft.com/office/powerpoint/2010/main" val="486977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6FB03D57-FCA6-E34B-9492-8FDAE7F0E4B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14276CE5-E75E-B94E-AA8D-DB78C84682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9C809DD2-6ACE-DB47-9379-05844AD2AE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1CCB19E9-ED6A-9549-BC36-B7774EB20254}"/>
              </a:ext>
            </a:extLst>
          </p:cNvPr>
          <p:cNvSpPr>
            <a:spLocks noGrp="1"/>
          </p:cNvSpPr>
          <p:nvPr>
            <p:ph type="dt" sz="half" idx="10"/>
          </p:nvPr>
        </p:nvSpPr>
        <p:spPr/>
        <p:txBody>
          <a:bodyPr/>
          <a:lstStyle/>
          <a:p>
            <a:fld id="{AA12395C-DD02-6B48-A1C3-E20F47317B3A}" type="datetimeFigureOut">
              <a:rPr lang="tr-TR" smtClean="0"/>
              <a:t>20.09.2023</a:t>
            </a:fld>
            <a:endParaRPr lang="tr-TR"/>
          </a:p>
        </p:txBody>
      </p:sp>
      <p:sp>
        <p:nvSpPr>
          <p:cNvPr id="6" name="Alt Bilgi Yer Tutucusu 5">
            <a:extLst>
              <a:ext uri="{FF2B5EF4-FFF2-40B4-BE49-F238E27FC236}">
                <a16:creationId xmlns:a16="http://schemas.microsoft.com/office/drawing/2014/main" xmlns="" id="{4F46D381-551B-2D45-BA4D-370668BB436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7FC69C13-A6D7-D246-BD6C-99FA1913036B}"/>
              </a:ext>
            </a:extLst>
          </p:cNvPr>
          <p:cNvSpPr>
            <a:spLocks noGrp="1"/>
          </p:cNvSpPr>
          <p:nvPr>
            <p:ph type="sldNum" sz="quarter" idx="12"/>
          </p:nvPr>
        </p:nvSpPr>
        <p:spPr/>
        <p:txBody>
          <a:bodyPr/>
          <a:lstStyle/>
          <a:p>
            <a:fld id="{78E07B1A-F5D4-3945-9D79-CC749A0895F2}" type="slidenum">
              <a:rPr lang="tr-TR" smtClean="0"/>
              <a:t>‹#›</a:t>
            </a:fld>
            <a:endParaRPr lang="tr-TR"/>
          </a:p>
        </p:txBody>
      </p:sp>
    </p:spTree>
    <p:extLst>
      <p:ext uri="{BB962C8B-B14F-4D97-AF65-F5344CB8AC3E}">
        <p14:creationId xmlns:p14="http://schemas.microsoft.com/office/powerpoint/2010/main" val="3188985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7F8FEA76-F4BD-114D-B686-54AA28B3D01B}"/>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7CE34490-A851-8849-932C-EC4195F801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A6DBA1A6-757E-F145-87AE-7C11D76F9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xmlns="" id="{762231FA-0401-E043-AB17-40AD87EA1B33}"/>
              </a:ext>
            </a:extLst>
          </p:cNvPr>
          <p:cNvSpPr>
            <a:spLocks noGrp="1"/>
          </p:cNvSpPr>
          <p:nvPr>
            <p:ph type="dt" sz="half" idx="10"/>
          </p:nvPr>
        </p:nvSpPr>
        <p:spPr/>
        <p:txBody>
          <a:bodyPr/>
          <a:lstStyle/>
          <a:p>
            <a:fld id="{AA12395C-DD02-6B48-A1C3-E20F47317B3A}" type="datetimeFigureOut">
              <a:rPr lang="tr-TR" smtClean="0"/>
              <a:t>20.09.2023</a:t>
            </a:fld>
            <a:endParaRPr lang="tr-TR"/>
          </a:p>
        </p:txBody>
      </p:sp>
      <p:sp>
        <p:nvSpPr>
          <p:cNvPr id="6" name="Alt Bilgi Yer Tutucusu 5">
            <a:extLst>
              <a:ext uri="{FF2B5EF4-FFF2-40B4-BE49-F238E27FC236}">
                <a16:creationId xmlns:a16="http://schemas.microsoft.com/office/drawing/2014/main" xmlns="" id="{4115B73D-FD0F-4B4E-BBE0-00745839632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8D9197EE-2257-E64A-A1F2-501460E37F18}"/>
              </a:ext>
            </a:extLst>
          </p:cNvPr>
          <p:cNvSpPr>
            <a:spLocks noGrp="1"/>
          </p:cNvSpPr>
          <p:nvPr>
            <p:ph type="sldNum" sz="quarter" idx="12"/>
          </p:nvPr>
        </p:nvSpPr>
        <p:spPr/>
        <p:txBody>
          <a:bodyPr/>
          <a:lstStyle/>
          <a:p>
            <a:fld id="{78E07B1A-F5D4-3945-9D79-CC749A0895F2}" type="slidenum">
              <a:rPr lang="tr-TR" smtClean="0"/>
              <a:t>‹#›</a:t>
            </a:fld>
            <a:endParaRPr lang="tr-TR"/>
          </a:p>
        </p:txBody>
      </p:sp>
    </p:spTree>
    <p:extLst>
      <p:ext uri="{BB962C8B-B14F-4D97-AF65-F5344CB8AC3E}">
        <p14:creationId xmlns:p14="http://schemas.microsoft.com/office/powerpoint/2010/main" val="2407867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1D18F1C1-9BBF-DC4A-8E88-DAD0FEE776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32D7995F-E1DA-D34E-A98D-D2E37F281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C4DCDFE9-5CED-1D4A-8CD2-172686B2B6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2395C-DD02-6B48-A1C3-E20F47317B3A}" type="datetimeFigureOut">
              <a:rPr lang="tr-TR" smtClean="0"/>
              <a:t>20.09.2023</a:t>
            </a:fld>
            <a:endParaRPr lang="tr-TR"/>
          </a:p>
        </p:txBody>
      </p:sp>
      <p:sp>
        <p:nvSpPr>
          <p:cNvPr id="5" name="Alt Bilgi Yer Tutucusu 4">
            <a:extLst>
              <a:ext uri="{FF2B5EF4-FFF2-40B4-BE49-F238E27FC236}">
                <a16:creationId xmlns:a16="http://schemas.microsoft.com/office/drawing/2014/main" xmlns="" id="{F229F95F-C2D5-5540-8D5C-61B2EFE019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04385B08-384C-7748-9295-3BD4DF9542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07B1A-F5D4-3945-9D79-CC749A0895F2}" type="slidenum">
              <a:rPr lang="tr-TR" smtClean="0"/>
              <a:t>‹#›</a:t>
            </a:fld>
            <a:endParaRPr lang="tr-TR"/>
          </a:p>
        </p:txBody>
      </p:sp>
    </p:spTree>
    <p:extLst>
      <p:ext uri="{BB962C8B-B14F-4D97-AF65-F5344CB8AC3E}">
        <p14:creationId xmlns:p14="http://schemas.microsoft.com/office/powerpoint/2010/main" val="1818601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D278ADA9-6383-4BDD-80D2-8899A402687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84B7147-B0F6-40ED-B5A2-FF72BC8198B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xmlns="" id="{B36D2DE0-0628-4A9A-A59D-7BA8B5EB302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xmlns="" id="{48E405C9-94BE-41DA-928C-DEC9A8550E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815929" y="148929"/>
            <a:ext cx="6560142" cy="65601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Başlık 1">
            <a:extLst>
              <a:ext uri="{FF2B5EF4-FFF2-40B4-BE49-F238E27FC236}">
                <a16:creationId xmlns:a16="http://schemas.microsoft.com/office/drawing/2014/main" xmlns="" id="{A21A36FC-FC0E-3341-8AAD-9D866F857972}"/>
              </a:ext>
            </a:extLst>
          </p:cNvPr>
          <p:cNvSpPr>
            <a:spLocks noGrp="1"/>
          </p:cNvSpPr>
          <p:nvPr>
            <p:ph type="ctrTitle"/>
          </p:nvPr>
        </p:nvSpPr>
        <p:spPr>
          <a:xfrm>
            <a:off x="3315031" y="1380754"/>
            <a:ext cx="5561938" cy="2513516"/>
          </a:xfrm>
        </p:spPr>
        <p:txBody>
          <a:bodyPr/>
          <a:lstStyle/>
          <a:p>
            <a:r>
              <a:rPr lang="tr-TR" b="1"/>
              <a:t>Bilinçli Teknoloji Kullanımı</a:t>
            </a:r>
            <a:endParaRPr lang="tr-TR" b="1" dirty="0"/>
          </a:p>
        </p:txBody>
      </p:sp>
      <p:sp>
        <p:nvSpPr>
          <p:cNvPr id="16" name="Arc 15">
            <a:extLst>
              <a:ext uri="{FF2B5EF4-FFF2-40B4-BE49-F238E27FC236}">
                <a16:creationId xmlns:a16="http://schemas.microsoft.com/office/drawing/2014/main" xmlns="" id="{D2091A72-D5BB-42AC-8FD3-F7747D9086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9222429" flipV="1">
            <a:off x="2494119" y="6170"/>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Oval 17">
            <a:extLst>
              <a:ext uri="{FF2B5EF4-FFF2-40B4-BE49-F238E27FC236}">
                <a16:creationId xmlns:a16="http://schemas.microsoft.com/office/drawing/2014/main" xmlns="" id="{6ED12BFC-A737-46AF-8411-481112D54B0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00995" y="5310973"/>
            <a:ext cx="705948" cy="68679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259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 line">
            <a:extLst>
              <a:ext uri="{FF2B5EF4-FFF2-40B4-BE49-F238E27FC236}">
                <a16:creationId xmlns:a16="http://schemas.microsoft.com/office/drawing/2014/main" xmlns=""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UZUN SÜRE ARALIKSIZ OYUN OYNAMANIN ZARARLARI">
            <a:extLst>
              <a:ext uri="{FF2B5EF4-FFF2-40B4-BE49-F238E27FC236}">
                <a16:creationId xmlns:a16="http://schemas.microsoft.com/office/drawing/2014/main" xmlns="" id="{8E3B07BD-0BDE-46FC-B33E-BCEC3154546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24885" y="2296507"/>
            <a:ext cx="5458968" cy="34527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Metin kutusu 1">
            <a:extLst>
              <a:ext uri="{FF2B5EF4-FFF2-40B4-BE49-F238E27FC236}">
                <a16:creationId xmlns:a16="http://schemas.microsoft.com/office/drawing/2014/main" xmlns="" id="{4A5170BF-A520-4F62-833F-6BAD0CDF503C}"/>
              </a:ext>
            </a:extLst>
          </p:cNvPr>
          <p:cNvSpPr txBox="1"/>
          <p:nvPr/>
        </p:nvSpPr>
        <p:spPr>
          <a:xfrm>
            <a:off x="638129" y="1927175"/>
            <a:ext cx="4065563" cy="369332"/>
          </a:xfrm>
          <a:prstGeom prst="rect">
            <a:avLst/>
          </a:prstGeom>
          <a:noFill/>
        </p:spPr>
        <p:txBody>
          <a:bodyPr wrap="square" rtlCol="0">
            <a:spAutoFit/>
          </a:bodyPr>
          <a:lstStyle/>
          <a:p>
            <a:r>
              <a:rPr lang="tr-TR" b="1" dirty="0">
                <a:solidFill>
                  <a:srgbClr val="FF9933"/>
                </a:solidFill>
              </a:rPr>
              <a:t>OYUNLA GERÇEĞİ AYIRT EDEMEME</a:t>
            </a:r>
          </a:p>
        </p:txBody>
      </p:sp>
      <p:sp>
        <p:nvSpPr>
          <p:cNvPr id="4" name="Metin kutusu 3">
            <a:extLst>
              <a:ext uri="{FF2B5EF4-FFF2-40B4-BE49-F238E27FC236}">
                <a16:creationId xmlns:a16="http://schemas.microsoft.com/office/drawing/2014/main" xmlns="" id="{149ED523-D9B3-4E44-A1A3-D57500473D4F}"/>
              </a:ext>
            </a:extLst>
          </p:cNvPr>
          <p:cNvSpPr txBox="1"/>
          <p:nvPr/>
        </p:nvSpPr>
        <p:spPr>
          <a:xfrm>
            <a:off x="643278" y="2785403"/>
            <a:ext cx="3647368" cy="2554545"/>
          </a:xfrm>
          <a:prstGeom prst="rect">
            <a:avLst/>
          </a:prstGeom>
          <a:noFill/>
        </p:spPr>
        <p:txBody>
          <a:bodyPr wrap="square" rtlCol="0">
            <a:spAutoFit/>
          </a:bodyPr>
          <a:lstStyle/>
          <a:p>
            <a:pPr marL="285750" indent="-285750">
              <a:buFont typeface="Arial" panose="020B0604020202020204" pitchFamily="34" charset="0"/>
              <a:buChar char="•"/>
            </a:pPr>
            <a:r>
              <a:rPr lang="tr-TR" sz="2000" dirty="0"/>
              <a:t>Eğer teknolojiyi bilinçsiz kullanır ve bilgisayar, telefon gibi teknolojik aletlerle çok vakit geçirirsek sanal ile gerçeği ayırt etmekte zorlanabilir, gerçek hayatta da her şeye hızlıca ulaşmak isteyebiliriz.</a:t>
            </a:r>
          </a:p>
        </p:txBody>
      </p:sp>
    </p:spTree>
    <p:extLst>
      <p:ext uri="{BB962C8B-B14F-4D97-AF65-F5344CB8AC3E}">
        <p14:creationId xmlns:p14="http://schemas.microsoft.com/office/powerpoint/2010/main" val="20287357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 line">
            <a:extLst>
              <a:ext uri="{FF2B5EF4-FFF2-40B4-BE49-F238E27FC236}">
                <a16:creationId xmlns:a16="http://schemas.microsoft.com/office/drawing/2014/main" xmlns=""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31062533-2072-BF4D-9734-85ADEB852325}"/>
              </a:ext>
            </a:extLst>
          </p:cNvPr>
          <p:cNvSpPr>
            <a:spLocks noGrp="1"/>
          </p:cNvSpPr>
          <p:nvPr>
            <p:ph idx="1"/>
          </p:nvPr>
        </p:nvSpPr>
        <p:spPr>
          <a:xfrm>
            <a:off x="630936" y="2660904"/>
            <a:ext cx="4123944" cy="3459949"/>
          </a:xfrm>
        </p:spPr>
        <p:txBody>
          <a:bodyPr anchor="t">
            <a:normAutofit/>
          </a:bodyPr>
          <a:lstStyle/>
          <a:p>
            <a:r>
              <a:rPr lang="tr-TR" sz="2000" dirty="0"/>
              <a:t>Teknolojiyi bilinçsiz ve aşırı kullandığımızda insanlarla iletişim kurmakta ve işbirliği kurmakta zorluk çekebiliriz. Kendimizi toplu ortamlardan soyutlayabiliriz.</a:t>
            </a:r>
          </a:p>
        </p:txBody>
      </p:sp>
      <p:sp>
        <p:nvSpPr>
          <p:cNvPr id="2" name="Metin kutusu 1">
            <a:extLst>
              <a:ext uri="{FF2B5EF4-FFF2-40B4-BE49-F238E27FC236}">
                <a16:creationId xmlns:a16="http://schemas.microsoft.com/office/drawing/2014/main" xmlns="" id="{C89B348C-1478-46E4-BE8B-CE7CBBAAE18C}"/>
              </a:ext>
            </a:extLst>
          </p:cNvPr>
          <p:cNvSpPr txBox="1"/>
          <p:nvPr/>
        </p:nvSpPr>
        <p:spPr>
          <a:xfrm>
            <a:off x="643278" y="1893665"/>
            <a:ext cx="4435159" cy="369332"/>
          </a:xfrm>
          <a:prstGeom prst="rect">
            <a:avLst/>
          </a:prstGeom>
          <a:noFill/>
        </p:spPr>
        <p:txBody>
          <a:bodyPr wrap="square" rtlCol="0">
            <a:spAutoFit/>
          </a:bodyPr>
          <a:lstStyle/>
          <a:p>
            <a:r>
              <a:rPr lang="tr-TR" b="1" dirty="0">
                <a:solidFill>
                  <a:srgbClr val="FF9933"/>
                </a:solidFill>
              </a:rPr>
              <a:t>İLETİŞİM BECERİLERİNDE ZAYIFLIK</a:t>
            </a:r>
          </a:p>
        </p:txBody>
      </p:sp>
      <p:pic>
        <p:nvPicPr>
          <p:cNvPr id="5" name="Resim 4">
            <a:extLst>
              <a:ext uri="{FF2B5EF4-FFF2-40B4-BE49-F238E27FC236}">
                <a16:creationId xmlns:a16="http://schemas.microsoft.com/office/drawing/2014/main" xmlns="" id="{61BE791D-E29B-41E2-BAFD-615C3E9143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530" y="1893665"/>
            <a:ext cx="5492262" cy="3350223"/>
          </a:xfrm>
          <a:prstGeom prst="rect">
            <a:avLst/>
          </a:prstGeom>
          <a:ln>
            <a:noFill/>
          </a:ln>
          <a:effectLst>
            <a:softEdge rad="112500"/>
          </a:effectLst>
        </p:spPr>
      </p:pic>
    </p:spTree>
    <p:extLst>
      <p:ext uri="{BB962C8B-B14F-4D97-AF65-F5344CB8AC3E}">
        <p14:creationId xmlns:p14="http://schemas.microsoft.com/office/powerpoint/2010/main" val="1950373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 line">
            <a:extLst>
              <a:ext uri="{FF2B5EF4-FFF2-40B4-BE49-F238E27FC236}">
                <a16:creationId xmlns:a16="http://schemas.microsoft.com/office/drawing/2014/main" xmlns=""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31062533-2072-BF4D-9734-85ADEB852325}"/>
              </a:ext>
            </a:extLst>
          </p:cNvPr>
          <p:cNvSpPr>
            <a:spLocks noGrp="1"/>
          </p:cNvSpPr>
          <p:nvPr>
            <p:ph idx="1"/>
          </p:nvPr>
        </p:nvSpPr>
        <p:spPr>
          <a:xfrm>
            <a:off x="630936" y="2660904"/>
            <a:ext cx="4123944" cy="3459949"/>
          </a:xfrm>
        </p:spPr>
        <p:txBody>
          <a:bodyPr anchor="t">
            <a:normAutofit/>
          </a:bodyPr>
          <a:lstStyle/>
          <a:p>
            <a:r>
              <a:rPr lang="tr-TR" sz="2000" dirty="0"/>
              <a:t>Aşırı teknoloji kullanımı yaratıcı aktivitelere ve kendimize ait olan zamanımızı sınırladığı için  geleceğe yönelik hedef ve hayal kurmamızı engelleyebilir. </a:t>
            </a:r>
          </a:p>
          <a:p>
            <a:r>
              <a:rPr lang="tr-TR" sz="2000" dirty="0"/>
              <a:t>Zihinsel gelişim risklerine, dil becerilerinde gerilemenin ortaya çıkmasına sebep olabilir. </a:t>
            </a:r>
          </a:p>
        </p:txBody>
      </p:sp>
      <p:sp>
        <p:nvSpPr>
          <p:cNvPr id="2" name="Metin kutusu 1">
            <a:extLst>
              <a:ext uri="{FF2B5EF4-FFF2-40B4-BE49-F238E27FC236}">
                <a16:creationId xmlns:a16="http://schemas.microsoft.com/office/drawing/2014/main" xmlns="" id="{C89B348C-1478-46E4-BE8B-CE7CBBAAE18C}"/>
              </a:ext>
            </a:extLst>
          </p:cNvPr>
          <p:cNvSpPr txBox="1"/>
          <p:nvPr/>
        </p:nvSpPr>
        <p:spPr>
          <a:xfrm>
            <a:off x="563551" y="1868662"/>
            <a:ext cx="4435159" cy="369332"/>
          </a:xfrm>
          <a:prstGeom prst="rect">
            <a:avLst/>
          </a:prstGeom>
          <a:noFill/>
        </p:spPr>
        <p:txBody>
          <a:bodyPr wrap="square" rtlCol="0">
            <a:spAutoFit/>
          </a:bodyPr>
          <a:lstStyle/>
          <a:p>
            <a:r>
              <a:rPr lang="tr-TR" b="1" dirty="0">
                <a:solidFill>
                  <a:srgbClr val="FF9933"/>
                </a:solidFill>
              </a:rPr>
              <a:t>DİĞER BECERİLERDE ZAYIFLIK</a:t>
            </a:r>
          </a:p>
        </p:txBody>
      </p:sp>
      <p:pic>
        <p:nvPicPr>
          <p:cNvPr id="5" name="Resim 4">
            <a:extLst>
              <a:ext uri="{FF2B5EF4-FFF2-40B4-BE49-F238E27FC236}">
                <a16:creationId xmlns:a16="http://schemas.microsoft.com/office/drawing/2014/main" xmlns="" id="{84497355-2A1B-4311-B15E-27413FA518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5207" y="2372869"/>
            <a:ext cx="5407012" cy="2747772"/>
          </a:xfrm>
          <a:prstGeom prst="rect">
            <a:avLst/>
          </a:prstGeom>
          <a:ln>
            <a:noFill/>
          </a:ln>
          <a:effectLst>
            <a:softEdge rad="112500"/>
          </a:effectLst>
        </p:spPr>
      </p:pic>
    </p:spTree>
    <p:extLst>
      <p:ext uri="{BB962C8B-B14F-4D97-AF65-F5344CB8AC3E}">
        <p14:creationId xmlns:p14="http://schemas.microsoft.com/office/powerpoint/2010/main" val="2845692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 line">
            <a:extLst>
              <a:ext uri="{FF2B5EF4-FFF2-40B4-BE49-F238E27FC236}">
                <a16:creationId xmlns:a16="http://schemas.microsoft.com/office/drawing/2014/main" xmlns=""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31062533-2072-BF4D-9734-85ADEB852325}"/>
              </a:ext>
            </a:extLst>
          </p:cNvPr>
          <p:cNvSpPr>
            <a:spLocks noGrp="1"/>
          </p:cNvSpPr>
          <p:nvPr>
            <p:ph idx="1"/>
          </p:nvPr>
        </p:nvSpPr>
        <p:spPr>
          <a:xfrm>
            <a:off x="630936" y="2660904"/>
            <a:ext cx="4123944" cy="3459949"/>
          </a:xfrm>
        </p:spPr>
        <p:txBody>
          <a:bodyPr anchor="t">
            <a:normAutofit/>
          </a:bodyPr>
          <a:lstStyle/>
          <a:p>
            <a:r>
              <a:rPr lang="tr-TR" sz="2000" dirty="0"/>
              <a:t>Teknolojiyi bilinçsiz kullanmak yemeklerimizi zamansız ve yeterli yiyemememize ve yemek yeme problemlerine yol açabilir.</a:t>
            </a:r>
          </a:p>
          <a:p>
            <a:r>
              <a:rPr lang="tr-TR" sz="2000" dirty="0"/>
              <a:t>Teknolojik aletleri uygun saatlerde kullanmamak doğru saatlerde uyuyup uyanamamamıza, dersi etkili dinleyemememize ve gün boyu uykulu olmamıza sebep olabilir.</a:t>
            </a:r>
          </a:p>
        </p:txBody>
      </p:sp>
      <p:sp>
        <p:nvSpPr>
          <p:cNvPr id="2" name="Metin kutusu 1">
            <a:extLst>
              <a:ext uri="{FF2B5EF4-FFF2-40B4-BE49-F238E27FC236}">
                <a16:creationId xmlns:a16="http://schemas.microsoft.com/office/drawing/2014/main" xmlns="" id="{C89B348C-1478-46E4-BE8B-CE7CBBAAE18C}"/>
              </a:ext>
            </a:extLst>
          </p:cNvPr>
          <p:cNvSpPr txBox="1"/>
          <p:nvPr/>
        </p:nvSpPr>
        <p:spPr>
          <a:xfrm>
            <a:off x="630936" y="1893665"/>
            <a:ext cx="4435159" cy="369332"/>
          </a:xfrm>
          <a:prstGeom prst="rect">
            <a:avLst/>
          </a:prstGeom>
          <a:noFill/>
        </p:spPr>
        <p:txBody>
          <a:bodyPr wrap="square" rtlCol="0">
            <a:spAutoFit/>
          </a:bodyPr>
          <a:lstStyle/>
          <a:p>
            <a:r>
              <a:rPr lang="tr-TR" b="1" dirty="0">
                <a:solidFill>
                  <a:srgbClr val="FF9933"/>
                </a:solidFill>
              </a:rPr>
              <a:t>YEMEK YEME VE UYKU PROBLEMLERİ</a:t>
            </a:r>
          </a:p>
        </p:txBody>
      </p:sp>
      <p:pic>
        <p:nvPicPr>
          <p:cNvPr id="5" name="Resim 4">
            <a:extLst>
              <a:ext uri="{FF2B5EF4-FFF2-40B4-BE49-F238E27FC236}">
                <a16:creationId xmlns:a16="http://schemas.microsoft.com/office/drawing/2014/main" xmlns="" id="{30579D36-47CC-46FA-993D-2A341E5FF8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9618" y="2372868"/>
            <a:ext cx="5598942" cy="3175430"/>
          </a:xfrm>
          <a:prstGeom prst="rect">
            <a:avLst/>
          </a:prstGeom>
          <a:ln>
            <a:noFill/>
          </a:ln>
          <a:effectLst>
            <a:softEdge rad="112500"/>
          </a:effectLst>
        </p:spPr>
      </p:pic>
    </p:spTree>
    <p:extLst>
      <p:ext uri="{BB962C8B-B14F-4D97-AF65-F5344CB8AC3E}">
        <p14:creationId xmlns:p14="http://schemas.microsoft.com/office/powerpoint/2010/main" val="26559998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 line">
            <a:extLst>
              <a:ext uri="{FF2B5EF4-FFF2-40B4-BE49-F238E27FC236}">
                <a16:creationId xmlns:a16="http://schemas.microsoft.com/office/drawing/2014/main" xmlns="" id="{71877DBC-BB60-40F0-AC93-2ACDBAAE60C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31062533-2072-BF4D-9734-85ADEB852325}"/>
              </a:ext>
            </a:extLst>
          </p:cNvPr>
          <p:cNvSpPr>
            <a:spLocks noGrp="1"/>
          </p:cNvSpPr>
          <p:nvPr>
            <p:ph idx="1"/>
          </p:nvPr>
        </p:nvSpPr>
        <p:spPr>
          <a:xfrm>
            <a:off x="630936" y="2660904"/>
            <a:ext cx="4818888" cy="3547872"/>
          </a:xfrm>
        </p:spPr>
        <p:txBody>
          <a:bodyPr anchor="t">
            <a:normAutofit/>
          </a:bodyPr>
          <a:lstStyle/>
          <a:p>
            <a:r>
              <a:rPr lang="tr-TR" sz="2000" dirty="0"/>
              <a:t>Uzun süre hareketsiz şekilde teknoloji kullanımına bağlı olarak iskelet ve kas sisteminde hasarlar oluşturabilir ve sırt ağrısı, baş ağrısı gibi şikayetlere sebep olabilir.</a:t>
            </a:r>
          </a:p>
          <a:p>
            <a:endParaRPr lang="tr-TR" sz="2000" dirty="0"/>
          </a:p>
          <a:p>
            <a:endParaRPr lang="tr-TR" sz="2000" dirty="0"/>
          </a:p>
          <a:p>
            <a:pPr marL="0" indent="0">
              <a:buNone/>
            </a:pPr>
            <a:endParaRPr lang="tr-TR" sz="2000" dirty="0"/>
          </a:p>
        </p:txBody>
      </p:sp>
      <p:sp>
        <p:nvSpPr>
          <p:cNvPr id="2" name="Metin kutusu 1">
            <a:extLst>
              <a:ext uri="{FF2B5EF4-FFF2-40B4-BE49-F238E27FC236}">
                <a16:creationId xmlns:a16="http://schemas.microsoft.com/office/drawing/2014/main" xmlns="" id="{1D89C1C2-358A-48A2-BCCB-FDF53440B12D}"/>
              </a:ext>
            </a:extLst>
          </p:cNvPr>
          <p:cNvSpPr txBox="1"/>
          <p:nvPr/>
        </p:nvSpPr>
        <p:spPr>
          <a:xfrm>
            <a:off x="643278" y="1893665"/>
            <a:ext cx="3366014" cy="369332"/>
          </a:xfrm>
          <a:prstGeom prst="rect">
            <a:avLst/>
          </a:prstGeom>
          <a:noFill/>
        </p:spPr>
        <p:txBody>
          <a:bodyPr wrap="square" rtlCol="0">
            <a:spAutoFit/>
          </a:bodyPr>
          <a:lstStyle/>
          <a:p>
            <a:r>
              <a:rPr lang="tr-TR" b="1" dirty="0">
                <a:solidFill>
                  <a:srgbClr val="FF9933"/>
                </a:solidFill>
              </a:rPr>
              <a:t>KAS SİSTEMİNDE PROBLEMLER</a:t>
            </a:r>
          </a:p>
        </p:txBody>
      </p:sp>
      <p:pic>
        <p:nvPicPr>
          <p:cNvPr id="5" name="Resim 4">
            <a:extLst>
              <a:ext uri="{FF2B5EF4-FFF2-40B4-BE49-F238E27FC236}">
                <a16:creationId xmlns:a16="http://schemas.microsoft.com/office/drawing/2014/main" xmlns="" id="{2955FA22-F6C2-43DF-A85E-55B74D2A3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6572" y="2262997"/>
            <a:ext cx="5772150" cy="2760954"/>
          </a:xfrm>
          <a:prstGeom prst="rect">
            <a:avLst/>
          </a:prstGeom>
          <a:ln>
            <a:noFill/>
          </a:ln>
          <a:effectLst>
            <a:softEdge rad="112500"/>
          </a:effectLst>
        </p:spPr>
      </p:pic>
    </p:spTree>
    <p:extLst>
      <p:ext uri="{BB962C8B-B14F-4D97-AF65-F5344CB8AC3E}">
        <p14:creationId xmlns:p14="http://schemas.microsoft.com/office/powerpoint/2010/main" val="3146140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xmlns="" id="{4E1BEB12-92AF-4445-98AD-4C7756E7C9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9">
            <a:extLst>
              <a:ext uri="{FF2B5EF4-FFF2-40B4-BE49-F238E27FC236}">
                <a16:creationId xmlns:a16="http://schemas.microsoft.com/office/drawing/2014/main" xmlns="" id="{D0522C2C-7B5C-48A7-A969-03941E5D2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3">
            <a:extLst>
              <a:ext uri="{FF2B5EF4-FFF2-40B4-BE49-F238E27FC236}">
                <a16:creationId xmlns:a16="http://schemas.microsoft.com/office/drawing/2014/main" xmlns=""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Oval 13">
            <a:extLst>
              <a:ext uri="{FF2B5EF4-FFF2-40B4-BE49-F238E27FC236}">
                <a16:creationId xmlns:a16="http://schemas.microsoft.com/office/drawing/2014/main" xmlns="" id="{D6EE29F2-D77F-4BD0-A20B-334D316A1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Arc 15">
            <a:extLst>
              <a:ext uri="{FF2B5EF4-FFF2-40B4-BE49-F238E27FC236}">
                <a16:creationId xmlns:a16="http://schemas.microsoft.com/office/drawing/2014/main" xmlns="" id="{22D09ED2-868F-42C6-866E-F92E0CEF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CA69E7A9-AC42-564E-94DF-A5B2AD66CE88}"/>
              </a:ext>
            </a:extLst>
          </p:cNvPr>
          <p:cNvSpPr>
            <a:spLocks noGrp="1"/>
          </p:cNvSpPr>
          <p:nvPr>
            <p:ph type="title"/>
          </p:nvPr>
        </p:nvSpPr>
        <p:spPr>
          <a:xfrm>
            <a:off x="3774649" y="1530441"/>
            <a:ext cx="7644627" cy="2751086"/>
          </a:xfrm>
        </p:spPr>
        <p:txBody>
          <a:bodyPr vert="horz" lIns="91440" tIns="45720" rIns="91440" bIns="45720" rtlCol="0" anchor="b">
            <a:normAutofit/>
          </a:bodyPr>
          <a:lstStyle/>
          <a:p>
            <a:pPr algn="r"/>
            <a:r>
              <a:rPr lang="tr-TR" sz="6000" b="1" dirty="0"/>
              <a:t>Bilinçli Teknoloji Kullanımı Nedir?  </a:t>
            </a:r>
            <a:endParaRPr lang="en-US" sz="6000" b="1" kern="1200" dirty="0">
              <a:solidFill>
                <a:schemeClr val="tx1"/>
              </a:solidFill>
              <a:latin typeface="+mj-lt"/>
              <a:ea typeface="+mj-ea"/>
              <a:cs typeface="+mj-cs"/>
            </a:endParaRPr>
          </a:p>
        </p:txBody>
      </p:sp>
    </p:spTree>
    <p:extLst>
      <p:ext uri="{BB962C8B-B14F-4D97-AF65-F5344CB8AC3E}">
        <p14:creationId xmlns:p14="http://schemas.microsoft.com/office/powerpoint/2010/main" val="1571872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xmlns="" id="{8181FC64-B306-4821-98E2-780662EFC48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5"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1026" name="Picture 2" descr="2020 Yılının En Büyük 7 Teknoloji Trendi">
            <a:extLst>
              <a:ext uri="{FF2B5EF4-FFF2-40B4-BE49-F238E27FC236}">
                <a16:creationId xmlns:a16="http://schemas.microsoft.com/office/drawing/2014/main" xmlns="" id="{D0C28496-CF1A-4FD3-825C-90B02E9433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84" r="-1" b="-1"/>
          <a:stretch/>
        </p:blipFill>
        <p:spPr bwMode="auto">
          <a:xfrm>
            <a:off x="20" y="10"/>
            <a:ext cx="994706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Freeform: Shape 72">
            <a:extLst>
              <a:ext uri="{FF2B5EF4-FFF2-40B4-BE49-F238E27FC236}">
                <a16:creationId xmlns:a16="http://schemas.microsoft.com/office/drawing/2014/main" xmlns="" id="{5871FC61-DD4E-47D4-81FD-8A7E7D12B3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986049" y="0"/>
            <a:ext cx="5205951" cy="6858000"/>
          </a:xfrm>
          <a:custGeom>
            <a:avLst/>
            <a:gdLst>
              <a:gd name="connsiteX0" fmla="*/ 0 w 5205951"/>
              <a:gd name="connsiteY0" fmla="*/ 0 h 6858000"/>
              <a:gd name="connsiteX1" fmla="*/ 1709529 w 5205951"/>
              <a:gd name="connsiteY1" fmla="*/ 0 h 6858000"/>
              <a:gd name="connsiteX2" fmla="*/ 2489695 w 5205951"/>
              <a:gd name="connsiteY2" fmla="*/ 0 h 6858000"/>
              <a:gd name="connsiteX3" fmla="*/ 3582928 w 5205951"/>
              <a:gd name="connsiteY3" fmla="*/ 0 h 6858000"/>
              <a:gd name="connsiteX4" fmla="*/ 3605052 w 5205951"/>
              <a:gd name="connsiteY4" fmla="*/ 14997 h 6858000"/>
              <a:gd name="connsiteX5" fmla="*/ 5205951 w 5205951"/>
              <a:gd name="connsiteY5" fmla="*/ 3621656 h 6858000"/>
              <a:gd name="connsiteX6" fmla="*/ 3331601 w 5205951"/>
              <a:gd name="connsiteY6" fmla="*/ 6374814 h 6858000"/>
              <a:gd name="connsiteX7" fmla="*/ 2814953 w 5205951"/>
              <a:gd name="connsiteY7" fmla="*/ 6780599 h 6858000"/>
              <a:gd name="connsiteX8" fmla="*/ 2703197 w 5205951"/>
              <a:gd name="connsiteY8" fmla="*/ 6858000 h 6858000"/>
              <a:gd name="connsiteX9" fmla="*/ 2489695 w 5205951"/>
              <a:gd name="connsiteY9" fmla="*/ 6858000 h 6858000"/>
              <a:gd name="connsiteX10" fmla="*/ 1709529 w 5205951"/>
              <a:gd name="connsiteY10" fmla="*/ 6858000 h 6858000"/>
              <a:gd name="connsiteX11" fmla="*/ 0 w 5205951"/>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205951" h="6858000">
                <a:moveTo>
                  <a:pt x="0" y="0"/>
                </a:moveTo>
                <a:lnTo>
                  <a:pt x="1709529" y="0"/>
                </a:lnTo>
                <a:lnTo>
                  <a:pt x="2489695" y="0"/>
                </a:lnTo>
                <a:lnTo>
                  <a:pt x="3582928" y="0"/>
                </a:lnTo>
                <a:lnTo>
                  <a:pt x="3605052" y="14997"/>
                </a:lnTo>
                <a:cubicBezTo>
                  <a:pt x="4632215" y="754641"/>
                  <a:pt x="5205951" y="2093192"/>
                  <a:pt x="5205951" y="3621656"/>
                </a:cubicBezTo>
                <a:cubicBezTo>
                  <a:pt x="5205951" y="4969131"/>
                  <a:pt x="4277226" y="5602839"/>
                  <a:pt x="3331601" y="6374814"/>
                </a:cubicBezTo>
                <a:cubicBezTo>
                  <a:pt x="3159398" y="6515397"/>
                  <a:pt x="2988771" y="6653108"/>
                  <a:pt x="2814953" y="6780599"/>
                </a:cubicBezTo>
                <a:lnTo>
                  <a:pt x="2703197" y="6858000"/>
                </a:lnTo>
                <a:lnTo>
                  <a:pt x="2489695" y="6858000"/>
                </a:lnTo>
                <a:lnTo>
                  <a:pt x="1709529"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75" name="Freeform: Shape 74">
            <a:extLst>
              <a:ext uri="{FF2B5EF4-FFF2-40B4-BE49-F238E27FC236}">
                <a16:creationId xmlns:a16="http://schemas.microsoft.com/office/drawing/2014/main" xmlns="" id="{F9EC3F91-A75C-4F74-867E-E4C28C13546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148226" y="0"/>
            <a:ext cx="5043774" cy="6858000"/>
          </a:xfrm>
          <a:custGeom>
            <a:avLst/>
            <a:gdLst>
              <a:gd name="connsiteX0" fmla="*/ 1648981 w 5043774"/>
              <a:gd name="connsiteY0" fmla="*/ 0 h 6858000"/>
              <a:gd name="connsiteX1" fmla="*/ 2759699 w 5043774"/>
              <a:gd name="connsiteY1" fmla="*/ 0 h 6858000"/>
              <a:gd name="connsiteX2" fmla="*/ 3379301 w 5043774"/>
              <a:gd name="connsiteY2" fmla="*/ 0 h 6858000"/>
              <a:gd name="connsiteX3" fmla="*/ 3552342 w 5043774"/>
              <a:gd name="connsiteY3" fmla="*/ 0 h 6858000"/>
              <a:gd name="connsiteX4" fmla="*/ 4617166 w 5043774"/>
              <a:gd name="connsiteY4" fmla="*/ 0 h 6858000"/>
              <a:gd name="connsiteX5" fmla="*/ 4786130 w 5043774"/>
              <a:gd name="connsiteY5" fmla="*/ 0 h 6858000"/>
              <a:gd name="connsiteX6" fmla="*/ 4980168 w 5043774"/>
              <a:gd name="connsiteY6" fmla="*/ 0 h 6858000"/>
              <a:gd name="connsiteX7" fmla="*/ 5043774 w 5043774"/>
              <a:gd name="connsiteY7" fmla="*/ 0 h 6858000"/>
              <a:gd name="connsiteX8" fmla="*/ 5043774 w 5043774"/>
              <a:gd name="connsiteY8" fmla="*/ 6858000 h 6858000"/>
              <a:gd name="connsiteX9" fmla="*/ 4980168 w 5043774"/>
              <a:gd name="connsiteY9" fmla="*/ 6858000 h 6858000"/>
              <a:gd name="connsiteX10" fmla="*/ 4786130 w 5043774"/>
              <a:gd name="connsiteY10" fmla="*/ 6858000 h 6858000"/>
              <a:gd name="connsiteX11" fmla="*/ 4617166 w 5043774"/>
              <a:gd name="connsiteY11" fmla="*/ 6858000 h 6858000"/>
              <a:gd name="connsiteX12" fmla="*/ 3552342 w 5043774"/>
              <a:gd name="connsiteY12" fmla="*/ 6858000 h 6858000"/>
              <a:gd name="connsiteX13" fmla="*/ 3379301 w 5043774"/>
              <a:gd name="connsiteY13" fmla="*/ 6858000 h 6858000"/>
              <a:gd name="connsiteX14" fmla="*/ 2759699 w 5043774"/>
              <a:gd name="connsiteY14" fmla="*/ 6858000 h 6858000"/>
              <a:gd name="connsiteX15" fmla="*/ 2542782 w 5043774"/>
              <a:gd name="connsiteY15" fmla="*/ 6858000 h 6858000"/>
              <a:gd name="connsiteX16" fmla="*/ 2429239 w 5043774"/>
              <a:gd name="connsiteY16" fmla="*/ 6780599 h 6858000"/>
              <a:gd name="connsiteX17" fmla="*/ 1904328 w 5043774"/>
              <a:gd name="connsiteY17" fmla="*/ 6374814 h 6858000"/>
              <a:gd name="connsiteX18" fmla="*/ 0 w 5043774"/>
              <a:gd name="connsiteY18" fmla="*/ 3621656 h 6858000"/>
              <a:gd name="connsiteX19" fmla="*/ 1626503 w 5043774"/>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43774" h="6858000">
                <a:moveTo>
                  <a:pt x="1648981" y="0"/>
                </a:moveTo>
                <a:lnTo>
                  <a:pt x="2759699" y="0"/>
                </a:lnTo>
                <a:lnTo>
                  <a:pt x="3379301" y="0"/>
                </a:lnTo>
                <a:lnTo>
                  <a:pt x="3552342" y="0"/>
                </a:lnTo>
                <a:lnTo>
                  <a:pt x="4617166" y="0"/>
                </a:lnTo>
                <a:lnTo>
                  <a:pt x="4786130" y="0"/>
                </a:lnTo>
                <a:lnTo>
                  <a:pt x="4980168" y="0"/>
                </a:lnTo>
                <a:lnTo>
                  <a:pt x="5043774" y="0"/>
                </a:lnTo>
                <a:lnTo>
                  <a:pt x="5043774" y="6858000"/>
                </a:lnTo>
                <a:lnTo>
                  <a:pt x="4980168" y="6858000"/>
                </a:lnTo>
                <a:lnTo>
                  <a:pt x="4786130" y="6858000"/>
                </a:lnTo>
                <a:lnTo>
                  <a:pt x="4617166" y="6858000"/>
                </a:lnTo>
                <a:lnTo>
                  <a:pt x="3552342" y="6858000"/>
                </a:lnTo>
                <a:lnTo>
                  <a:pt x="3379301" y="6858000"/>
                </a:lnTo>
                <a:lnTo>
                  <a:pt x="2759699" y="6858000"/>
                </a:lnTo>
                <a:lnTo>
                  <a:pt x="2542782" y="6858000"/>
                </a:lnTo>
                <a:lnTo>
                  <a:pt x="2429239" y="6780599"/>
                </a:lnTo>
                <a:cubicBezTo>
                  <a:pt x="2252641" y="6653108"/>
                  <a:pt x="2079285" y="6515397"/>
                  <a:pt x="1904328" y="6374814"/>
                </a:cubicBezTo>
                <a:cubicBezTo>
                  <a:pt x="943579" y="5602839"/>
                  <a:pt x="0" y="4969131"/>
                  <a:pt x="0" y="3621656"/>
                </a:cubicBezTo>
                <a:cubicBezTo>
                  <a:pt x="0" y="2093192"/>
                  <a:pt x="582912" y="754641"/>
                  <a:pt x="1626503" y="14997"/>
                </a:cubicBezTo>
                <a:close/>
              </a:path>
            </a:pathLst>
          </a:cu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Meiryo"/>
            </a:endParaRPr>
          </a:p>
        </p:txBody>
      </p:sp>
      <p:sp>
        <p:nvSpPr>
          <p:cNvPr id="77" name="Freeform: Shape 76">
            <a:extLst>
              <a:ext uri="{FF2B5EF4-FFF2-40B4-BE49-F238E27FC236}">
                <a16:creationId xmlns:a16="http://schemas.microsoft.com/office/drawing/2014/main" xmlns="" id="{829A1E2C-5AC8-40FC-99E9-832069D3979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6697013"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 name="İçerik Yer Tutucusu 2">
            <a:extLst>
              <a:ext uri="{FF2B5EF4-FFF2-40B4-BE49-F238E27FC236}">
                <a16:creationId xmlns:a16="http://schemas.microsoft.com/office/drawing/2014/main" xmlns="" id="{31062533-2072-BF4D-9734-85ADEB852325}"/>
              </a:ext>
            </a:extLst>
          </p:cNvPr>
          <p:cNvSpPr>
            <a:spLocks noGrp="1"/>
          </p:cNvSpPr>
          <p:nvPr>
            <p:ph idx="1"/>
          </p:nvPr>
        </p:nvSpPr>
        <p:spPr>
          <a:xfrm>
            <a:off x="8046719" y="2722729"/>
            <a:ext cx="3633747" cy="2700062"/>
          </a:xfrm>
        </p:spPr>
        <p:txBody>
          <a:bodyPr>
            <a:normAutofit/>
          </a:bodyPr>
          <a:lstStyle/>
          <a:p>
            <a:r>
              <a:rPr lang="tr-TR" sz="2000"/>
              <a:t>Teknolojinin yaşamı kolaylaştırmak amacıyla gerektiğince kullanılması ve hayatın diğer bölümlerini olumsuz etkilememesi bilinçli teknoloji kullanımı olarak tanımlanabilir. </a:t>
            </a:r>
          </a:p>
          <a:p>
            <a:endParaRPr lang="tr-TR" sz="2000"/>
          </a:p>
          <a:p>
            <a:pPr marL="0" indent="0">
              <a:buNone/>
            </a:pPr>
            <a:endParaRPr lang="tr-TR" sz="2000"/>
          </a:p>
        </p:txBody>
      </p:sp>
    </p:spTree>
    <p:extLst>
      <p:ext uri="{BB962C8B-B14F-4D97-AF65-F5344CB8AC3E}">
        <p14:creationId xmlns:p14="http://schemas.microsoft.com/office/powerpoint/2010/main" val="1366804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E1BEB12-92AF-4445-98AD-4C7756E7C9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D0522C2C-7B5C-48A7-A969-03941E5D2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xmlns=""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D6EE29F2-D77F-4BD0-A20B-334D316A1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xmlns="" id="{22D09ED2-868F-42C6-866E-F92E0CEF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4CCD7B21-8A30-6949-A575-77569AACC6CD}"/>
              </a:ext>
            </a:extLst>
          </p:cNvPr>
          <p:cNvSpPr>
            <a:spLocks noGrp="1"/>
          </p:cNvSpPr>
          <p:nvPr>
            <p:ph type="title"/>
          </p:nvPr>
        </p:nvSpPr>
        <p:spPr>
          <a:xfrm>
            <a:off x="4360985" y="1939159"/>
            <a:ext cx="6710290" cy="3367440"/>
          </a:xfrm>
        </p:spPr>
        <p:txBody>
          <a:bodyPr vert="horz" lIns="91440" tIns="45720" rIns="91440" bIns="45720" rtlCol="0" anchor="b">
            <a:normAutofit/>
          </a:bodyPr>
          <a:lstStyle/>
          <a:p>
            <a:pPr algn="r"/>
            <a:r>
              <a:rPr lang="tr-TR" sz="6000" b="1" dirty="0"/>
              <a:t>Teknolojiyi </a:t>
            </a:r>
            <a:r>
              <a:rPr lang="tr-TR" sz="6000" b="1" kern="1200" dirty="0">
                <a:solidFill>
                  <a:schemeClr val="tx1"/>
                </a:solidFill>
                <a:latin typeface="+mj-lt"/>
                <a:ea typeface="+mj-ea"/>
                <a:cs typeface="+mj-cs"/>
              </a:rPr>
              <a:t>Nasıl Daha Bilinçli ve Güvenli Kullanabiliriz? </a:t>
            </a:r>
            <a:endParaRPr lang="en-US" sz="6000" b="1" kern="1200" dirty="0">
              <a:solidFill>
                <a:schemeClr val="tx1"/>
              </a:solidFill>
              <a:latin typeface="+mj-lt"/>
              <a:ea typeface="+mj-ea"/>
              <a:cs typeface="+mj-cs"/>
            </a:endParaRPr>
          </a:p>
        </p:txBody>
      </p:sp>
    </p:spTree>
    <p:extLst>
      <p:ext uri="{BB962C8B-B14F-4D97-AF65-F5344CB8AC3E}">
        <p14:creationId xmlns:p14="http://schemas.microsoft.com/office/powerpoint/2010/main" val="854397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F7EBAE4-9945-4473-9E34-B2C66EA0F0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İçerik Yer Tutucusu 2">
            <a:extLst>
              <a:ext uri="{FF2B5EF4-FFF2-40B4-BE49-F238E27FC236}">
                <a16:creationId xmlns:a16="http://schemas.microsoft.com/office/drawing/2014/main" xmlns="" id="{B7D9F408-C0E4-D447-BFBC-08A4FB687642}"/>
              </a:ext>
            </a:extLst>
          </p:cNvPr>
          <p:cNvSpPr>
            <a:spLocks noGrp="1"/>
          </p:cNvSpPr>
          <p:nvPr>
            <p:ph idx="1"/>
          </p:nvPr>
        </p:nvSpPr>
        <p:spPr>
          <a:xfrm>
            <a:off x="838200" y="1825625"/>
            <a:ext cx="5393361" cy="4351338"/>
          </a:xfrm>
        </p:spPr>
        <p:txBody>
          <a:bodyPr/>
          <a:lstStyle/>
          <a:p>
            <a:pPr marL="0" indent="0">
              <a:buNone/>
            </a:pPr>
            <a:r>
              <a:rPr lang="tr-TR" b="1" dirty="0"/>
              <a:t>1-İnternet kullanımını belirli saatlerle sınırlandırın. </a:t>
            </a:r>
          </a:p>
        </p:txBody>
      </p:sp>
      <p:pic>
        <p:nvPicPr>
          <p:cNvPr id="4" name="Resim 4">
            <a:extLst>
              <a:ext uri="{FF2B5EF4-FFF2-40B4-BE49-F238E27FC236}">
                <a16:creationId xmlns:a16="http://schemas.microsoft.com/office/drawing/2014/main" xmlns="" id="{C1EA1697-CE5B-E94A-8F42-59DAD6E09F89}"/>
              </a:ext>
            </a:extLst>
          </p:cNvPr>
          <p:cNvPicPr>
            <a:picLocks noChangeAspect="1"/>
          </p:cNvPicPr>
          <p:nvPr/>
        </p:nvPicPr>
        <p:blipFill rotWithShape="1">
          <a:blip r:embed="rId2">
            <a:extLst>
              <a:ext uri="{28A0092B-C50C-407E-A947-70E740481C1C}">
                <a14:useLocalDpi xmlns:a14="http://schemas.microsoft.com/office/drawing/2010/main" val="0"/>
              </a:ext>
            </a:extLst>
          </a:blip>
          <a:srcRect r="3" b="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1" name="!!Arc">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697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F7EBAE4-9945-4473-9E34-B2C66EA0F0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İçerik Yer Tutucusu 2">
            <a:extLst>
              <a:ext uri="{FF2B5EF4-FFF2-40B4-BE49-F238E27FC236}">
                <a16:creationId xmlns:a16="http://schemas.microsoft.com/office/drawing/2014/main" xmlns="" id="{B7D9F408-C0E4-D447-BFBC-08A4FB687642}"/>
              </a:ext>
            </a:extLst>
          </p:cNvPr>
          <p:cNvSpPr>
            <a:spLocks noGrp="1"/>
          </p:cNvSpPr>
          <p:nvPr>
            <p:ph idx="1"/>
          </p:nvPr>
        </p:nvSpPr>
        <p:spPr>
          <a:xfrm>
            <a:off x="838201" y="1825625"/>
            <a:ext cx="4057356" cy="4351338"/>
          </a:xfrm>
        </p:spPr>
        <p:txBody>
          <a:bodyPr/>
          <a:lstStyle/>
          <a:p>
            <a:pPr marL="0" indent="0">
              <a:buNone/>
            </a:pPr>
            <a:r>
              <a:rPr lang="tr-TR" b="1" dirty="0"/>
              <a:t>2-Teknolojinin yerini doldurun, teknoloji kullanımını azalttığınızda yeni faaliyetlere yönelin:</a:t>
            </a:r>
          </a:p>
        </p:txBody>
      </p:sp>
      <p:sp>
        <p:nvSpPr>
          <p:cNvPr id="11" name="!!Arc">
            <a:extLst>
              <a:ext uri="{FF2B5EF4-FFF2-40B4-BE49-F238E27FC236}">
                <a16:creationId xmlns:a16="http://schemas.microsoft.com/office/drawing/2014/main" xmlns="" id="{70BEB1E7-2F88-40BC-B73D-42E5B6F80BF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Oval">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xmlns="" id="{97C93ECD-155D-41EC-BD90-0619992277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74424" y="1572406"/>
            <a:ext cx="5496911" cy="4012467"/>
          </a:xfrm>
          <a:prstGeom prst="rect">
            <a:avLst/>
          </a:prstGeom>
          <a:ln>
            <a:noFill/>
          </a:ln>
          <a:effectLst>
            <a:softEdge rad="112500"/>
          </a:effectLst>
        </p:spPr>
      </p:pic>
    </p:spTree>
    <p:extLst>
      <p:ext uri="{BB962C8B-B14F-4D97-AF65-F5344CB8AC3E}">
        <p14:creationId xmlns:p14="http://schemas.microsoft.com/office/powerpoint/2010/main" val="666773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4E1BEB12-92AF-4445-98AD-4C7756E7C9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D0522C2C-7B5C-48A7-A969-03941E5D2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3">
            <a:extLst>
              <a:ext uri="{FF2B5EF4-FFF2-40B4-BE49-F238E27FC236}">
                <a16:creationId xmlns:a16="http://schemas.microsoft.com/office/drawing/2014/main" xmlns=""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xmlns="" id="{D6EE29F2-D77F-4BD0-A20B-334D316A1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6" name="Arc 15">
            <a:extLst>
              <a:ext uri="{FF2B5EF4-FFF2-40B4-BE49-F238E27FC236}">
                <a16:creationId xmlns:a16="http://schemas.microsoft.com/office/drawing/2014/main" xmlns="" id="{22D09ED2-868F-42C6-866E-F92E0CEF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9144DDFA-BD4C-924D-B0A9-346FC008FE74}"/>
              </a:ext>
            </a:extLst>
          </p:cNvPr>
          <p:cNvSpPr>
            <a:spLocks noGrp="1"/>
          </p:cNvSpPr>
          <p:nvPr>
            <p:ph type="title"/>
          </p:nvPr>
        </p:nvSpPr>
        <p:spPr>
          <a:xfrm>
            <a:off x="3436400" y="-651537"/>
            <a:ext cx="7438632" cy="2822078"/>
          </a:xfrm>
        </p:spPr>
        <p:txBody>
          <a:bodyPr vert="horz" lIns="91440" tIns="45720" rIns="91440" bIns="45720" rtlCol="0" anchor="b">
            <a:normAutofit/>
          </a:bodyPr>
          <a:lstStyle/>
          <a:p>
            <a:pPr algn="r"/>
            <a:r>
              <a:rPr lang="tr-TR" sz="6000" b="1"/>
              <a:t>Teknoloji</a:t>
            </a:r>
            <a:r>
              <a:rPr lang="tr-TR" sz="6000" b="1" kern="1200">
                <a:solidFill>
                  <a:schemeClr val="tx1"/>
                </a:solidFill>
                <a:latin typeface="+mj-lt"/>
                <a:ea typeface="+mj-ea"/>
                <a:cs typeface="+mj-cs"/>
              </a:rPr>
              <a:t> Nedir? </a:t>
            </a:r>
            <a:endParaRPr lang="en-US" sz="6000" b="1" kern="1200">
              <a:solidFill>
                <a:schemeClr val="tx1"/>
              </a:solidFill>
              <a:latin typeface="+mj-lt"/>
              <a:ea typeface="+mj-ea"/>
              <a:cs typeface="+mj-cs"/>
            </a:endParaRPr>
          </a:p>
        </p:txBody>
      </p:sp>
      <p:pic>
        <p:nvPicPr>
          <p:cNvPr id="3" name="Resim 6">
            <a:extLst>
              <a:ext uri="{FF2B5EF4-FFF2-40B4-BE49-F238E27FC236}">
                <a16:creationId xmlns:a16="http://schemas.microsoft.com/office/drawing/2014/main" xmlns="" id="{95203305-FE28-1D42-BE71-A809C2AE71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92493" y="2629383"/>
            <a:ext cx="7161855" cy="4116154"/>
          </a:xfrm>
        </p:spPr>
      </p:pic>
    </p:spTree>
    <p:extLst>
      <p:ext uri="{BB962C8B-B14F-4D97-AF65-F5344CB8AC3E}">
        <p14:creationId xmlns:p14="http://schemas.microsoft.com/office/powerpoint/2010/main" val="16685570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xmlns="" id="{50057381-D1EF-4332-9ACA-BF60001F24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4187" y="1645921"/>
            <a:ext cx="6870163" cy="3123028"/>
          </a:xfrm>
          <a:prstGeom prst="rect">
            <a:avLst/>
          </a:prstGeom>
          <a:ln>
            <a:noFill/>
          </a:ln>
          <a:effectLst>
            <a:softEdge rad="112500"/>
          </a:effectLst>
        </p:spPr>
      </p:pic>
      <p:pic>
        <p:nvPicPr>
          <p:cNvPr id="7" name="Resim 6">
            <a:extLst>
              <a:ext uri="{FF2B5EF4-FFF2-40B4-BE49-F238E27FC236}">
                <a16:creationId xmlns:a16="http://schemas.microsoft.com/office/drawing/2014/main" xmlns="" id="{30637496-005C-44B4-9D03-8BC2479F4B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264" y="3977640"/>
            <a:ext cx="6597748" cy="2634175"/>
          </a:xfrm>
          <a:prstGeom prst="rect">
            <a:avLst/>
          </a:prstGeom>
          <a:ln>
            <a:noFill/>
          </a:ln>
          <a:effectLst>
            <a:softEdge rad="112500"/>
          </a:effectLst>
        </p:spPr>
      </p:pic>
      <p:sp>
        <p:nvSpPr>
          <p:cNvPr id="8" name="Metin kutusu 7">
            <a:extLst>
              <a:ext uri="{FF2B5EF4-FFF2-40B4-BE49-F238E27FC236}">
                <a16:creationId xmlns:a16="http://schemas.microsoft.com/office/drawing/2014/main" xmlns="" id="{B031F3C1-60AA-496B-9B76-17A942CD6064}"/>
              </a:ext>
            </a:extLst>
          </p:cNvPr>
          <p:cNvSpPr txBox="1"/>
          <p:nvPr/>
        </p:nvSpPr>
        <p:spPr>
          <a:xfrm>
            <a:off x="3348111" y="696352"/>
            <a:ext cx="6597748" cy="461665"/>
          </a:xfrm>
          <a:prstGeom prst="rect">
            <a:avLst/>
          </a:prstGeom>
          <a:noFill/>
        </p:spPr>
        <p:txBody>
          <a:bodyPr wrap="square" rtlCol="0">
            <a:spAutoFit/>
          </a:bodyPr>
          <a:lstStyle/>
          <a:p>
            <a:r>
              <a:rPr lang="tr-TR" sz="2400" b="1" dirty="0"/>
              <a:t>ARKADAŞLARINIZLA VAKİT GEÇİREBİLİRSİNİZ.</a:t>
            </a:r>
          </a:p>
        </p:txBody>
      </p:sp>
    </p:spTree>
    <p:extLst>
      <p:ext uri="{BB962C8B-B14F-4D97-AF65-F5344CB8AC3E}">
        <p14:creationId xmlns:p14="http://schemas.microsoft.com/office/powerpoint/2010/main" val="15740480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xmlns="" id="{9E0BB8F0-C225-4DBB-B525-AF0924B3F0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3314" y="1856935"/>
            <a:ext cx="4889695" cy="4089998"/>
          </a:xfrm>
          <a:prstGeom prst="rect">
            <a:avLst/>
          </a:prstGeom>
          <a:ln>
            <a:noFill/>
          </a:ln>
          <a:effectLst>
            <a:softEdge rad="112500"/>
          </a:effectLst>
        </p:spPr>
      </p:pic>
      <p:pic>
        <p:nvPicPr>
          <p:cNvPr id="7" name="Resim 6">
            <a:extLst>
              <a:ext uri="{FF2B5EF4-FFF2-40B4-BE49-F238E27FC236}">
                <a16:creationId xmlns:a16="http://schemas.microsoft.com/office/drawing/2014/main" xmlns="" id="{07404F80-844D-46E5-ACDB-4AD14E112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3473" y="1856935"/>
            <a:ext cx="5075213" cy="4089998"/>
          </a:xfrm>
          <a:prstGeom prst="rect">
            <a:avLst/>
          </a:prstGeom>
          <a:ln>
            <a:noFill/>
          </a:ln>
          <a:effectLst>
            <a:softEdge rad="112500"/>
          </a:effectLst>
        </p:spPr>
      </p:pic>
      <p:sp>
        <p:nvSpPr>
          <p:cNvPr id="8" name="Metin kutusu 7">
            <a:extLst>
              <a:ext uri="{FF2B5EF4-FFF2-40B4-BE49-F238E27FC236}">
                <a16:creationId xmlns:a16="http://schemas.microsoft.com/office/drawing/2014/main" xmlns="" id="{1967352D-8FC2-405F-8A97-19EE7B7060FE}"/>
              </a:ext>
            </a:extLst>
          </p:cNvPr>
          <p:cNvSpPr txBox="1"/>
          <p:nvPr/>
        </p:nvSpPr>
        <p:spPr>
          <a:xfrm>
            <a:off x="1069145" y="1209822"/>
            <a:ext cx="3699803" cy="369332"/>
          </a:xfrm>
          <a:prstGeom prst="rect">
            <a:avLst/>
          </a:prstGeom>
          <a:noFill/>
        </p:spPr>
        <p:txBody>
          <a:bodyPr wrap="square" rtlCol="0">
            <a:spAutoFit/>
          </a:bodyPr>
          <a:lstStyle/>
          <a:p>
            <a:r>
              <a:rPr lang="tr-TR" b="1" dirty="0"/>
              <a:t>BİSİKLET SÜREBİLİRSİNİZ.</a:t>
            </a:r>
          </a:p>
        </p:txBody>
      </p:sp>
      <p:sp>
        <p:nvSpPr>
          <p:cNvPr id="9" name="Metin kutusu 8">
            <a:extLst>
              <a:ext uri="{FF2B5EF4-FFF2-40B4-BE49-F238E27FC236}">
                <a16:creationId xmlns:a16="http://schemas.microsoft.com/office/drawing/2014/main" xmlns="" id="{43958BC4-AAB3-45FF-ABE0-5751890D8FFB}"/>
              </a:ext>
            </a:extLst>
          </p:cNvPr>
          <p:cNvSpPr txBox="1"/>
          <p:nvPr/>
        </p:nvSpPr>
        <p:spPr>
          <a:xfrm>
            <a:off x="6499274" y="1209822"/>
            <a:ext cx="3699803" cy="369332"/>
          </a:xfrm>
          <a:prstGeom prst="rect">
            <a:avLst/>
          </a:prstGeom>
          <a:noFill/>
        </p:spPr>
        <p:txBody>
          <a:bodyPr wrap="square" rtlCol="0">
            <a:spAutoFit/>
          </a:bodyPr>
          <a:lstStyle/>
          <a:p>
            <a:r>
              <a:rPr lang="tr-TR" b="1" dirty="0"/>
              <a:t>KİTAP OKUYABİLİRSİNİZ.</a:t>
            </a:r>
          </a:p>
        </p:txBody>
      </p:sp>
    </p:spTree>
    <p:extLst>
      <p:ext uri="{BB962C8B-B14F-4D97-AF65-F5344CB8AC3E}">
        <p14:creationId xmlns:p14="http://schemas.microsoft.com/office/powerpoint/2010/main" val="2788293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xmlns="" id="{38336177-7CA1-4148-AA81-DB4D8771713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5956" y="2363372"/>
            <a:ext cx="4762500" cy="3376246"/>
          </a:xfrm>
          <a:prstGeom prst="rect">
            <a:avLst/>
          </a:prstGeom>
          <a:ln>
            <a:noFill/>
          </a:ln>
          <a:effectLst>
            <a:softEdge rad="112500"/>
          </a:effectLst>
        </p:spPr>
      </p:pic>
      <p:pic>
        <p:nvPicPr>
          <p:cNvPr id="7" name="Resim 6">
            <a:extLst>
              <a:ext uri="{FF2B5EF4-FFF2-40B4-BE49-F238E27FC236}">
                <a16:creationId xmlns:a16="http://schemas.microsoft.com/office/drawing/2014/main" xmlns="" id="{35387CC6-CAA7-48A2-8443-36D7D0FCD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3681" y="2250831"/>
            <a:ext cx="4762500" cy="3488787"/>
          </a:xfrm>
          <a:prstGeom prst="rect">
            <a:avLst/>
          </a:prstGeom>
          <a:ln>
            <a:noFill/>
          </a:ln>
          <a:effectLst>
            <a:softEdge rad="112500"/>
          </a:effectLst>
        </p:spPr>
      </p:pic>
      <p:sp>
        <p:nvSpPr>
          <p:cNvPr id="8" name="Metin kutusu 7">
            <a:extLst>
              <a:ext uri="{FF2B5EF4-FFF2-40B4-BE49-F238E27FC236}">
                <a16:creationId xmlns:a16="http://schemas.microsoft.com/office/drawing/2014/main" xmlns="" id="{AEAA03B3-1216-4755-9348-CB4F1D826BB8}"/>
              </a:ext>
            </a:extLst>
          </p:cNvPr>
          <p:cNvSpPr txBox="1"/>
          <p:nvPr/>
        </p:nvSpPr>
        <p:spPr>
          <a:xfrm>
            <a:off x="1336431" y="1645920"/>
            <a:ext cx="4079631" cy="369332"/>
          </a:xfrm>
          <a:prstGeom prst="rect">
            <a:avLst/>
          </a:prstGeom>
          <a:noFill/>
        </p:spPr>
        <p:txBody>
          <a:bodyPr wrap="square" rtlCol="0">
            <a:spAutoFit/>
          </a:bodyPr>
          <a:lstStyle/>
          <a:p>
            <a:r>
              <a:rPr lang="tr-TR" b="1" dirty="0"/>
              <a:t>AİLENİZLE VAKİT GEÇİREBİLİRSİNİZ.</a:t>
            </a:r>
          </a:p>
        </p:txBody>
      </p:sp>
      <p:sp>
        <p:nvSpPr>
          <p:cNvPr id="9" name="Metin kutusu 8">
            <a:extLst>
              <a:ext uri="{FF2B5EF4-FFF2-40B4-BE49-F238E27FC236}">
                <a16:creationId xmlns:a16="http://schemas.microsoft.com/office/drawing/2014/main" xmlns="" id="{064B9B25-BAB2-41C5-A25A-861B1B2601F8}"/>
              </a:ext>
            </a:extLst>
          </p:cNvPr>
          <p:cNvSpPr txBox="1"/>
          <p:nvPr/>
        </p:nvSpPr>
        <p:spPr>
          <a:xfrm>
            <a:off x="6386733" y="1645920"/>
            <a:ext cx="5453575" cy="369332"/>
          </a:xfrm>
          <a:prstGeom prst="rect">
            <a:avLst/>
          </a:prstGeom>
          <a:noFill/>
        </p:spPr>
        <p:txBody>
          <a:bodyPr wrap="square" rtlCol="0">
            <a:spAutoFit/>
          </a:bodyPr>
          <a:lstStyle/>
          <a:p>
            <a:r>
              <a:rPr lang="tr-TR" b="1" dirty="0"/>
              <a:t>RESİM YAPABİLİR, BİR ÇOK YENİ HOBİ EDİNEBİLİRSİNİZ.</a:t>
            </a:r>
          </a:p>
        </p:txBody>
      </p:sp>
    </p:spTree>
    <p:extLst>
      <p:ext uri="{BB962C8B-B14F-4D97-AF65-F5344CB8AC3E}">
        <p14:creationId xmlns:p14="http://schemas.microsoft.com/office/powerpoint/2010/main" val="268245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8EA2CF17-2479-F549-A2E5-54324916AA04}"/>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F721000D-C535-564B-9E9E-061E9D8EB22C}"/>
              </a:ext>
            </a:extLst>
          </p:cNvPr>
          <p:cNvSpPr>
            <a:spLocks noGrp="1"/>
          </p:cNvSpPr>
          <p:nvPr>
            <p:ph idx="1"/>
          </p:nvPr>
        </p:nvSpPr>
        <p:spPr>
          <a:xfrm>
            <a:off x="838200" y="1825625"/>
            <a:ext cx="10515600" cy="4351338"/>
          </a:xfrm>
        </p:spPr>
        <p:txBody>
          <a:bodyPr>
            <a:normAutofit/>
          </a:bodyPr>
          <a:lstStyle/>
          <a:p>
            <a:pPr marL="0" indent="0">
              <a:buNone/>
            </a:pPr>
            <a:r>
              <a:rPr lang="tr-TR" sz="1800" b="1"/>
              <a:t>HAYAL KURABİLİRİSNİZ</a:t>
            </a:r>
            <a:r>
              <a:rPr lang="tr-TR" sz="1800"/>
              <a:t> </a:t>
            </a:r>
          </a:p>
        </p:txBody>
      </p:sp>
      <p:sp>
        <p:nvSpPr>
          <p:cNvPr id="5" name="Metin kutusu 4">
            <a:extLst>
              <a:ext uri="{FF2B5EF4-FFF2-40B4-BE49-F238E27FC236}">
                <a16:creationId xmlns:a16="http://schemas.microsoft.com/office/drawing/2014/main" xmlns="" id="{4211D228-C685-CB4C-AF73-0CC842F175AF}"/>
              </a:ext>
            </a:extLst>
          </p:cNvPr>
          <p:cNvSpPr txBox="1"/>
          <p:nvPr/>
        </p:nvSpPr>
        <p:spPr>
          <a:xfrm>
            <a:off x="1254585" y="1946652"/>
            <a:ext cx="6098754" cy="369332"/>
          </a:xfrm>
          <a:prstGeom prst="rect">
            <a:avLst/>
          </a:prstGeom>
          <a:noFill/>
        </p:spPr>
        <p:txBody>
          <a:bodyPr wrap="square">
            <a:spAutoFit/>
          </a:bodyPr>
          <a:lstStyle/>
          <a:p>
            <a:endParaRPr lang="tr-TR"/>
          </a:p>
        </p:txBody>
      </p:sp>
      <p:pic>
        <p:nvPicPr>
          <p:cNvPr id="6" name="Resim 6">
            <a:extLst>
              <a:ext uri="{FF2B5EF4-FFF2-40B4-BE49-F238E27FC236}">
                <a16:creationId xmlns:a16="http://schemas.microsoft.com/office/drawing/2014/main" xmlns="" id="{F489E89A-B8E1-D546-90D4-71E47920B7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9473" y="2437011"/>
            <a:ext cx="6518093" cy="3958350"/>
          </a:xfrm>
          <a:prstGeom prst="rect">
            <a:avLst/>
          </a:prstGeom>
        </p:spPr>
      </p:pic>
    </p:spTree>
    <p:extLst>
      <p:ext uri="{BB962C8B-B14F-4D97-AF65-F5344CB8AC3E}">
        <p14:creationId xmlns:p14="http://schemas.microsoft.com/office/powerpoint/2010/main" val="1634288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xmlns="" id="{95199994-21AE-49A2-BA0D-12E295989A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0">
            <a:extLst>
              <a:ext uri="{FF2B5EF4-FFF2-40B4-BE49-F238E27FC236}">
                <a16:creationId xmlns:a16="http://schemas.microsoft.com/office/drawing/2014/main" xmlns="" id="{A2C34835-4F79-4934-B151-D68E79764C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6F069A30-AD62-074F-B67C-7DFBD04A3580}"/>
              </a:ext>
            </a:extLst>
          </p:cNvPr>
          <p:cNvSpPr>
            <a:spLocks noGrp="1"/>
          </p:cNvSpPr>
          <p:nvPr>
            <p:ph idx="1"/>
          </p:nvPr>
        </p:nvSpPr>
        <p:spPr>
          <a:xfrm>
            <a:off x="6876765" y="1867592"/>
            <a:ext cx="4518066" cy="4388908"/>
          </a:xfrm>
        </p:spPr>
        <p:txBody>
          <a:bodyPr>
            <a:normAutofit/>
          </a:bodyPr>
          <a:lstStyle/>
          <a:p>
            <a:pPr marL="0" indent="0">
              <a:buNone/>
            </a:pPr>
            <a:r>
              <a:rPr lang="tr-TR" b="1" dirty="0"/>
              <a:t>3-Bilgisayarın önünde uzun süreli hareketsiz kalmayın, kambur oturmayın ; sırtınızı destekleyecek bir sandalye veya oturma alanı seçin. Işıksız ortamda bilgisayar kullanmayın.</a:t>
            </a:r>
          </a:p>
        </p:txBody>
      </p:sp>
      <p:pic>
        <p:nvPicPr>
          <p:cNvPr id="5" name="Resim 4">
            <a:extLst>
              <a:ext uri="{FF2B5EF4-FFF2-40B4-BE49-F238E27FC236}">
                <a16:creationId xmlns:a16="http://schemas.microsoft.com/office/drawing/2014/main" xmlns="" id="{D02A2603-851C-4365-941F-6DB8DA117D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076" y="1696968"/>
            <a:ext cx="4329839" cy="3464063"/>
          </a:xfrm>
          <a:prstGeom prst="rect">
            <a:avLst/>
          </a:prstGeom>
        </p:spPr>
      </p:pic>
      <p:pic>
        <p:nvPicPr>
          <p:cNvPr id="8" name="Resim 7">
            <a:extLst>
              <a:ext uri="{FF2B5EF4-FFF2-40B4-BE49-F238E27FC236}">
                <a16:creationId xmlns:a16="http://schemas.microsoft.com/office/drawing/2014/main" xmlns="" id="{89C0E24C-47E2-454A-95F8-D130F5F3B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463" y="1696968"/>
            <a:ext cx="4329839" cy="3464063"/>
          </a:xfrm>
          <a:prstGeom prst="rect">
            <a:avLst/>
          </a:prstGeom>
        </p:spPr>
      </p:pic>
    </p:spTree>
    <p:extLst>
      <p:ext uri="{BB962C8B-B14F-4D97-AF65-F5344CB8AC3E}">
        <p14:creationId xmlns:p14="http://schemas.microsoft.com/office/powerpoint/2010/main" val="341739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xmlns="" id="{95199994-21AE-49A2-BA0D-12E295989A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Arc 10">
            <a:extLst>
              <a:ext uri="{FF2B5EF4-FFF2-40B4-BE49-F238E27FC236}">
                <a16:creationId xmlns:a16="http://schemas.microsoft.com/office/drawing/2014/main" xmlns="" id="{A2C34835-4F79-4934-B151-D68E79764C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İçerik Yer Tutucusu 6">
            <a:extLst>
              <a:ext uri="{FF2B5EF4-FFF2-40B4-BE49-F238E27FC236}">
                <a16:creationId xmlns:a16="http://schemas.microsoft.com/office/drawing/2014/main" xmlns="" id="{4F3796CB-4EA3-4618-868A-5A6DF21F3B3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6283" y="1357533"/>
            <a:ext cx="7779434" cy="4797082"/>
          </a:xfrm>
        </p:spPr>
      </p:pic>
      <p:sp>
        <p:nvSpPr>
          <p:cNvPr id="9" name="Metin kutusu 8">
            <a:extLst>
              <a:ext uri="{FF2B5EF4-FFF2-40B4-BE49-F238E27FC236}">
                <a16:creationId xmlns:a16="http://schemas.microsoft.com/office/drawing/2014/main" xmlns="" id="{E2716ABB-2226-40E8-906C-EFC5C7B2DCAE}"/>
              </a:ext>
            </a:extLst>
          </p:cNvPr>
          <p:cNvSpPr txBox="1"/>
          <p:nvPr/>
        </p:nvSpPr>
        <p:spPr>
          <a:xfrm>
            <a:off x="1997612" y="703385"/>
            <a:ext cx="7863840" cy="400110"/>
          </a:xfrm>
          <a:prstGeom prst="rect">
            <a:avLst/>
          </a:prstGeom>
          <a:noFill/>
        </p:spPr>
        <p:txBody>
          <a:bodyPr wrap="square" rtlCol="0">
            <a:spAutoFit/>
          </a:bodyPr>
          <a:lstStyle/>
          <a:p>
            <a:pPr algn="ctr"/>
            <a:r>
              <a:rPr lang="tr-TR" sz="2000" b="1" dirty="0"/>
              <a:t>BİLGİSAYAR KULLANIRKEN DOĞRU OTURMA ŞEKLİ</a:t>
            </a:r>
          </a:p>
        </p:txBody>
      </p:sp>
    </p:spTree>
    <p:extLst>
      <p:ext uri="{BB962C8B-B14F-4D97-AF65-F5344CB8AC3E}">
        <p14:creationId xmlns:p14="http://schemas.microsoft.com/office/powerpoint/2010/main" val="3601981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xmlns="" id="{95199994-21AE-49A2-BA0D-12E295989A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Resim 4">
            <a:extLst>
              <a:ext uri="{FF2B5EF4-FFF2-40B4-BE49-F238E27FC236}">
                <a16:creationId xmlns:a16="http://schemas.microsoft.com/office/drawing/2014/main" xmlns="" id="{0A9AA922-C130-BF40-9195-0654932D77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5606" y="1741219"/>
            <a:ext cx="5440195" cy="3889739"/>
          </a:xfrm>
          <a:prstGeom prst="rect">
            <a:avLst/>
          </a:prstGeom>
          <a:ln>
            <a:noFill/>
          </a:ln>
          <a:effectLst>
            <a:softEdge rad="112500"/>
          </a:effectLst>
        </p:spPr>
      </p:pic>
      <p:sp>
        <p:nvSpPr>
          <p:cNvPr id="16" name="Arc 10">
            <a:extLst>
              <a:ext uri="{FF2B5EF4-FFF2-40B4-BE49-F238E27FC236}">
                <a16:creationId xmlns:a16="http://schemas.microsoft.com/office/drawing/2014/main" xmlns="" id="{A2C34835-4F79-4934-B151-D68E79764C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6F069A30-AD62-074F-B67C-7DFBD04A3580}"/>
              </a:ext>
            </a:extLst>
          </p:cNvPr>
          <p:cNvSpPr>
            <a:spLocks noGrp="1"/>
          </p:cNvSpPr>
          <p:nvPr>
            <p:ph idx="1"/>
          </p:nvPr>
        </p:nvSpPr>
        <p:spPr>
          <a:xfrm>
            <a:off x="806199" y="1741219"/>
            <a:ext cx="4794073" cy="4388908"/>
          </a:xfrm>
        </p:spPr>
        <p:txBody>
          <a:bodyPr/>
          <a:lstStyle/>
          <a:p>
            <a:pPr marL="0" indent="0">
              <a:buNone/>
            </a:pPr>
            <a:r>
              <a:rPr lang="tr-TR" b="1" dirty="0"/>
              <a:t>4-İnterneti verimli bilgi tüketimi için kullanın </a:t>
            </a:r>
          </a:p>
        </p:txBody>
      </p:sp>
    </p:spTree>
    <p:extLst>
      <p:ext uri="{BB962C8B-B14F-4D97-AF65-F5344CB8AC3E}">
        <p14:creationId xmlns:p14="http://schemas.microsoft.com/office/powerpoint/2010/main" val="7542844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xmlns="" id="{95199994-21AE-49A2-BA0D-12E295989A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Resim 3">
            <a:extLst>
              <a:ext uri="{FF2B5EF4-FFF2-40B4-BE49-F238E27FC236}">
                <a16:creationId xmlns:a16="http://schemas.microsoft.com/office/drawing/2014/main" xmlns="" id="{C8B8F896-21E9-FB4E-90D8-E0728F4CB7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0485" y="1499938"/>
            <a:ext cx="3788899" cy="4388908"/>
          </a:xfrm>
          <a:prstGeom prst="rect">
            <a:avLst/>
          </a:prstGeom>
          <a:ln>
            <a:noFill/>
          </a:ln>
          <a:effectLst>
            <a:softEdge rad="112500"/>
          </a:effectLst>
        </p:spPr>
      </p:pic>
      <p:sp>
        <p:nvSpPr>
          <p:cNvPr id="22" name="Arc 21">
            <a:extLst>
              <a:ext uri="{FF2B5EF4-FFF2-40B4-BE49-F238E27FC236}">
                <a16:creationId xmlns:a16="http://schemas.microsoft.com/office/drawing/2014/main" xmlns="" id="{A2C34835-4F79-4934-B151-D68E79764C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E98B2575-1883-A44A-8D99-99F837E6B65E}"/>
              </a:ext>
            </a:extLst>
          </p:cNvPr>
          <p:cNvSpPr>
            <a:spLocks noGrp="1"/>
          </p:cNvSpPr>
          <p:nvPr>
            <p:ph idx="1"/>
          </p:nvPr>
        </p:nvSpPr>
        <p:spPr>
          <a:xfrm>
            <a:off x="6529869" y="1874263"/>
            <a:ext cx="4771178" cy="3640257"/>
          </a:xfrm>
        </p:spPr>
        <p:txBody>
          <a:bodyPr>
            <a:normAutofit/>
          </a:bodyPr>
          <a:lstStyle/>
          <a:p>
            <a:pPr marL="0" indent="0">
              <a:buNone/>
            </a:pPr>
            <a:r>
              <a:rPr lang="tr-TR" sz="2400" b="1" dirty="0"/>
              <a:t>5-Kişisel bilgileri sınırlı tutun. </a:t>
            </a:r>
            <a:r>
              <a:rPr lang="tr-TR" sz="2400" b="1" i="0" dirty="0">
                <a:effectLst/>
              </a:rPr>
              <a:t>Ailenizin / ebeveynlerinizin izni olmaksızın, adresiniz, okulunuzun adı, telefon numaranız, ebeveyninizin iş adresleri ve iş yeri telefon numaraları gibi kişisel bilgilerinizi internet sohbet ortamında kimseye vermeyin.</a:t>
            </a:r>
            <a:endParaRPr lang="tr-TR" sz="2400" b="1" dirty="0"/>
          </a:p>
        </p:txBody>
      </p:sp>
    </p:spTree>
    <p:extLst>
      <p:ext uri="{BB962C8B-B14F-4D97-AF65-F5344CB8AC3E}">
        <p14:creationId xmlns:p14="http://schemas.microsoft.com/office/powerpoint/2010/main" val="16858890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4AC6B390-BC59-4F1D-A0EE-D71A92F0A0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Freeform: Shape 10">
            <a:extLst>
              <a:ext uri="{FF2B5EF4-FFF2-40B4-BE49-F238E27FC236}">
                <a16:creationId xmlns:a16="http://schemas.microsoft.com/office/drawing/2014/main" xmlns="" id="{B6C60D79-16F1-4C4B-B7E3-7634E7069C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Resim 4">
            <a:extLst>
              <a:ext uri="{FF2B5EF4-FFF2-40B4-BE49-F238E27FC236}">
                <a16:creationId xmlns:a16="http://schemas.microsoft.com/office/drawing/2014/main" xmlns="" id="{078A5DA2-5B00-684D-BC09-7B6943BBDA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053" y="1927347"/>
            <a:ext cx="4777381" cy="283059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13" name="Arc 12">
            <a:extLst>
              <a:ext uri="{FF2B5EF4-FFF2-40B4-BE49-F238E27FC236}">
                <a16:creationId xmlns:a16="http://schemas.microsoft.com/office/drawing/2014/main" xmlns="" id="{426B127E-6498-4C77-9C9D-4553A5113B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893F447C-B416-8940-994F-24993296B175}"/>
              </a:ext>
            </a:extLst>
          </p:cNvPr>
          <p:cNvSpPr>
            <a:spLocks noGrp="1"/>
          </p:cNvSpPr>
          <p:nvPr>
            <p:ph idx="1"/>
          </p:nvPr>
        </p:nvSpPr>
        <p:spPr>
          <a:xfrm>
            <a:off x="838201" y="1984443"/>
            <a:ext cx="5257800" cy="4192520"/>
          </a:xfrm>
        </p:spPr>
        <p:txBody>
          <a:bodyPr/>
          <a:lstStyle/>
          <a:p>
            <a:pPr marL="0" indent="0">
              <a:buNone/>
            </a:pPr>
            <a:r>
              <a:rPr lang="tr-TR" b="1" dirty="0"/>
              <a:t>6-Kendimize nasıl davranılmasını istiyorsanız internet ortamında da başkalarına öyle davranın. </a:t>
            </a:r>
          </a:p>
        </p:txBody>
      </p:sp>
    </p:spTree>
    <p:extLst>
      <p:ext uri="{BB962C8B-B14F-4D97-AF65-F5344CB8AC3E}">
        <p14:creationId xmlns:p14="http://schemas.microsoft.com/office/powerpoint/2010/main" val="19308740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95199994-21AE-49A2-BA0D-12E295989A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Resim 4">
            <a:extLst>
              <a:ext uri="{FF2B5EF4-FFF2-40B4-BE49-F238E27FC236}">
                <a16:creationId xmlns:a16="http://schemas.microsoft.com/office/drawing/2014/main" xmlns="" id="{E37C1046-CDBC-394A-BD4F-5BD7A21BD3D7}"/>
              </a:ext>
            </a:extLst>
          </p:cNvPr>
          <p:cNvPicPr>
            <a:picLocks noChangeAspect="1"/>
          </p:cNvPicPr>
          <p:nvPr/>
        </p:nvPicPr>
        <p:blipFill>
          <a:blip r:embed="rId2"/>
          <a:stretch>
            <a:fillRect/>
          </a:stretch>
        </p:blipFill>
        <p:spPr>
          <a:xfrm>
            <a:off x="838199" y="1601557"/>
            <a:ext cx="5440195" cy="3541997"/>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19" name="Arc 18">
            <a:extLst>
              <a:ext uri="{FF2B5EF4-FFF2-40B4-BE49-F238E27FC236}">
                <a16:creationId xmlns:a16="http://schemas.microsoft.com/office/drawing/2014/main" xmlns="" id="{A2C34835-4F79-4934-B151-D68E79764C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5A5997F3-26F4-9A4A-8476-7AC4439F1E24}"/>
              </a:ext>
            </a:extLst>
          </p:cNvPr>
          <p:cNvSpPr>
            <a:spLocks noGrp="1"/>
          </p:cNvSpPr>
          <p:nvPr>
            <p:ph idx="1"/>
          </p:nvPr>
        </p:nvSpPr>
        <p:spPr>
          <a:xfrm>
            <a:off x="6769570" y="1825625"/>
            <a:ext cx="4771178" cy="1381125"/>
          </a:xfrm>
        </p:spPr>
        <p:txBody>
          <a:bodyPr/>
          <a:lstStyle/>
          <a:p>
            <a:pPr marL="0" indent="0">
              <a:buNone/>
            </a:pPr>
            <a:r>
              <a:rPr lang="tr-TR" b="1" dirty="0"/>
              <a:t>7-Gizlilik ayarlarınızı açık tutun</a:t>
            </a:r>
          </a:p>
        </p:txBody>
      </p:sp>
    </p:spTree>
    <p:extLst>
      <p:ext uri="{BB962C8B-B14F-4D97-AF65-F5344CB8AC3E}">
        <p14:creationId xmlns:p14="http://schemas.microsoft.com/office/powerpoint/2010/main" val="107554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137">
            <a:extLst>
              <a:ext uri="{FF2B5EF4-FFF2-40B4-BE49-F238E27FC236}">
                <a16:creationId xmlns:a16="http://schemas.microsoft.com/office/drawing/2014/main" xmlns="" id="{2B97F24A-32CE-4C1C-A50D-3016B394DCF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sketch line">
            <a:extLst>
              <a:ext uri="{FF2B5EF4-FFF2-40B4-BE49-F238E27FC236}">
                <a16:creationId xmlns:a16="http://schemas.microsoft.com/office/drawing/2014/main" xmlns="" id="{6357EC4F-235E-4222-A36F-C7878ACE37F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31062533-2072-BF4D-9734-85ADEB852325}"/>
              </a:ext>
            </a:extLst>
          </p:cNvPr>
          <p:cNvSpPr>
            <a:spLocks noGrp="1"/>
          </p:cNvSpPr>
          <p:nvPr>
            <p:ph idx="1"/>
          </p:nvPr>
        </p:nvSpPr>
        <p:spPr>
          <a:xfrm>
            <a:off x="630936" y="2807208"/>
            <a:ext cx="3589372" cy="3410712"/>
          </a:xfrm>
        </p:spPr>
        <p:txBody>
          <a:bodyPr anchor="t">
            <a:normAutofit lnSpcReduction="10000"/>
          </a:bodyPr>
          <a:lstStyle/>
          <a:p>
            <a:r>
              <a:rPr lang="tr-TR" sz="2400" dirty="0"/>
              <a:t>Teknoloji, dozunda kullanıldığı sürece herkese bir fayda sağlamaktadır. Önemli olan; bireylerin bir gün içerisinde teknoloji ile ne kadar zaman geçirdiğini belirlemek, bu süreyi tavsiye edilen sınırlarda tutmak ve teknolojiyi verimli kullanmaktır.</a:t>
            </a:r>
          </a:p>
          <a:p>
            <a:endParaRPr lang="tr-TR" sz="1900" dirty="0"/>
          </a:p>
          <a:p>
            <a:pPr marL="0" indent="0">
              <a:buNone/>
            </a:pPr>
            <a:endParaRPr lang="tr-TR" sz="1900" dirty="0"/>
          </a:p>
        </p:txBody>
      </p:sp>
      <p:pic>
        <p:nvPicPr>
          <p:cNvPr id="4" name="Picture 4" descr="KARANTİNADA TEKNOLOJİ BAĞIMLILIĞI - Ergoterapi.biz">
            <a:extLst>
              <a:ext uri="{FF2B5EF4-FFF2-40B4-BE49-F238E27FC236}">
                <a16:creationId xmlns:a16="http://schemas.microsoft.com/office/drawing/2014/main" xmlns="" id="{9F0FB388-36FF-49E2-97D3-5D917851B2E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841769" y="2592044"/>
            <a:ext cx="6903720" cy="345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5552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9427AF5F-9A0E-42B7-A252-FD64C9885F9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714CFB6A-2272-BC4B-BACB-A544C1A19BC9}"/>
              </a:ext>
            </a:extLst>
          </p:cNvPr>
          <p:cNvSpPr>
            <a:spLocks noGrp="1"/>
          </p:cNvSpPr>
          <p:nvPr>
            <p:ph idx="1"/>
          </p:nvPr>
        </p:nvSpPr>
        <p:spPr>
          <a:xfrm>
            <a:off x="838199" y="1825625"/>
            <a:ext cx="4841081" cy="4303464"/>
          </a:xfrm>
        </p:spPr>
        <p:txBody>
          <a:bodyPr>
            <a:normAutofit/>
          </a:bodyPr>
          <a:lstStyle/>
          <a:p>
            <a:pPr marL="0" indent="0">
              <a:buNone/>
            </a:pPr>
            <a:r>
              <a:rPr lang="tr-TR" sz="2400" b="1" dirty="0"/>
              <a:t>8-Gördüğünüz her linke tıklamayın. </a:t>
            </a:r>
          </a:p>
        </p:txBody>
      </p:sp>
      <p:pic>
        <p:nvPicPr>
          <p:cNvPr id="5" name="Resim 4">
            <a:extLst>
              <a:ext uri="{FF2B5EF4-FFF2-40B4-BE49-F238E27FC236}">
                <a16:creationId xmlns:a16="http://schemas.microsoft.com/office/drawing/2014/main" xmlns="" id="{7842F950-A2A4-2747-8D51-ADFC0D64FC6A}"/>
              </a:ext>
            </a:extLst>
          </p:cNvPr>
          <p:cNvPicPr>
            <a:picLocks noChangeAspect="1"/>
          </p:cNvPicPr>
          <p:nvPr/>
        </p:nvPicPr>
        <p:blipFill rotWithShape="1">
          <a:blip r:embed="rId2"/>
          <a:srcRect r="17940" b="1"/>
          <a:stretch/>
        </p:blipFill>
        <p:spPr>
          <a:xfrm>
            <a:off x="6012656" y="1904282"/>
            <a:ext cx="5341143" cy="4224808"/>
          </a:xfrm>
          <a:prstGeom prst="rect">
            <a:avLst/>
          </a:prstGeom>
        </p:spPr>
      </p:pic>
    </p:spTree>
    <p:extLst>
      <p:ext uri="{BB962C8B-B14F-4D97-AF65-F5344CB8AC3E}">
        <p14:creationId xmlns:p14="http://schemas.microsoft.com/office/powerpoint/2010/main" val="29052146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77C59BEC-C4CC-4741-B975-08C543178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9" name="Arc 18">
            <a:extLst>
              <a:ext uri="{FF2B5EF4-FFF2-40B4-BE49-F238E27FC236}">
                <a16:creationId xmlns:a16="http://schemas.microsoft.com/office/drawing/2014/main" xmlns="" id="{72DEF309-605D-4117-9340-6D589B6C3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xmlns="" id="{6A390D43-E9E5-714D-84B5-33A5FB7316AF}"/>
              </a:ext>
            </a:extLst>
          </p:cNvPr>
          <p:cNvSpPr>
            <a:spLocks noGrp="1"/>
          </p:cNvSpPr>
          <p:nvPr>
            <p:ph idx="1"/>
          </p:nvPr>
        </p:nvSpPr>
        <p:spPr>
          <a:xfrm>
            <a:off x="838200" y="1825625"/>
            <a:ext cx="5393361" cy="4351338"/>
          </a:xfrm>
        </p:spPr>
        <p:txBody>
          <a:bodyPr/>
          <a:lstStyle/>
          <a:p>
            <a:pPr marL="0" indent="0">
              <a:buNone/>
            </a:pPr>
            <a:r>
              <a:rPr lang="tr-TR" b="1" dirty="0"/>
              <a:t>9-İnternet bağlantınızın güvenli olduğundan emin olun.</a:t>
            </a:r>
          </a:p>
          <a:p>
            <a:endParaRPr lang="tr-TR" dirty="0"/>
          </a:p>
        </p:txBody>
      </p:sp>
      <p:sp>
        <p:nvSpPr>
          <p:cNvPr id="21" name="Oval 20">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xmlns="" id="{7359D71F-50DE-624B-92E6-3C81E6B12B4E}"/>
              </a:ext>
            </a:extLst>
          </p:cNvPr>
          <p:cNvPicPr>
            <a:picLocks noChangeAspect="1"/>
          </p:cNvPicPr>
          <p:nvPr/>
        </p:nvPicPr>
        <p:blipFill>
          <a:blip r:embed="rId2"/>
          <a:stretch>
            <a:fillRect/>
          </a:stretch>
        </p:blipFill>
        <p:spPr>
          <a:xfrm>
            <a:off x="6604000" y="1825625"/>
            <a:ext cx="5503333" cy="4841875"/>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3330025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xmlns="" id="{95199994-21AE-49A2-BA0D-12E295989A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Resim 3">
            <a:extLst>
              <a:ext uri="{FF2B5EF4-FFF2-40B4-BE49-F238E27FC236}">
                <a16:creationId xmlns:a16="http://schemas.microsoft.com/office/drawing/2014/main" xmlns="" id="{C8CCBCE2-12DB-AE4C-AED7-927E75F1AF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605" y="1545167"/>
            <a:ext cx="6103895" cy="3640257"/>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33" name="Arc 27">
            <a:extLst>
              <a:ext uri="{FF2B5EF4-FFF2-40B4-BE49-F238E27FC236}">
                <a16:creationId xmlns:a16="http://schemas.microsoft.com/office/drawing/2014/main" xmlns="" id="{A2C34835-4F79-4934-B151-D68E79764C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77CAE214-0E48-8544-A0F0-010BA12F1C4C}"/>
              </a:ext>
            </a:extLst>
          </p:cNvPr>
          <p:cNvSpPr>
            <a:spLocks noGrp="1"/>
          </p:cNvSpPr>
          <p:nvPr>
            <p:ph idx="1"/>
          </p:nvPr>
        </p:nvSpPr>
        <p:spPr>
          <a:xfrm>
            <a:off x="6769570" y="1825625"/>
            <a:ext cx="4771178" cy="4388908"/>
          </a:xfrm>
        </p:spPr>
        <p:txBody>
          <a:bodyPr/>
          <a:lstStyle/>
          <a:p>
            <a:pPr marL="0" indent="0">
              <a:buNone/>
            </a:pPr>
            <a:r>
              <a:rPr lang="tr-TR" b="1" dirty="0"/>
              <a:t>10-Ne indirdiğinize dikkat edin. </a:t>
            </a:r>
          </a:p>
        </p:txBody>
      </p:sp>
    </p:spTree>
    <p:extLst>
      <p:ext uri="{BB962C8B-B14F-4D97-AF65-F5344CB8AC3E}">
        <p14:creationId xmlns:p14="http://schemas.microsoft.com/office/powerpoint/2010/main" val="858873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66E48AFA-8884-4F68-A44F-D2C1E8609C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Arc 34">
            <a:extLst>
              <a:ext uri="{FF2B5EF4-FFF2-40B4-BE49-F238E27FC236}">
                <a16:creationId xmlns:a16="http://schemas.microsoft.com/office/drawing/2014/main" xmlns="" id="{969D19A6-08CB-498C-93EC-3FFB021FC6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 name="Resim 5">
            <a:extLst>
              <a:ext uri="{FF2B5EF4-FFF2-40B4-BE49-F238E27FC236}">
                <a16:creationId xmlns:a16="http://schemas.microsoft.com/office/drawing/2014/main" xmlns="" id="{6A154FD5-E00F-1449-9893-C2DCA817DC67}"/>
              </a:ext>
            </a:extLst>
          </p:cNvPr>
          <p:cNvPicPr>
            <a:picLocks noChangeAspect="1"/>
          </p:cNvPicPr>
          <p:nvPr/>
        </p:nvPicPr>
        <p:blipFill rotWithShape="1">
          <a:blip r:embed="rId2"/>
          <a:stretch/>
        </p:blipFill>
        <p:spPr>
          <a:xfrm>
            <a:off x="3467136" y="704504"/>
            <a:ext cx="5257728"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p:spPr>
      </p:pic>
      <p:sp>
        <p:nvSpPr>
          <p:cNvPr id="3" name="İçerik Yer Tutucusu 2">
            <a:extLst>
              <a:ext uri="{FF2B5EF4-FFF2-40B4-BE49-F238E27FC236}">
                <a16:creationId xmlns:a16="http://schemas.microsoft.com/office/drawing/2014/main" xmlns="" id="{6DB2C7BD-0C8E-5347-90D7-371BC45FB042}"/>
              </a:ext>
            </a:extLst>
          </p:cNvPr>
          <p:cNvSpPr>
            <a:spLocks noGrp="1"/>
          </p:cNvSpPr>
          <p:nvPr>
            <p:ph idx="1"/>
          </p:nvPr>
        </p:nvSpPr>
        <p:spPr>
          <a:xfrm>
            <a:off x="3800335" y="4343237"/>
            <a:ext cx="4594604" cy="979973"/>
          </a:xfrm>
        </p:spPr>
        <p:txBody>
          <a:bodyPr>
            <a:normAutofit fontScale="77500" lnSpcReduction="20000"/>
          </a:bodyPr>
          <a:lstStyle/>
          <a:p>
            <a:pPr marL="0" indent="0">
              <a:buNone/>
            </a:pPr>
            <a:r>
              <a:rPr lang="tr-TR" b="1" dirty="0"/>
              <a:t>11-Güçlü şifreler seçin ve kullanıcı adı, şifre ve kişisel bilgiler gibi size özel bilgileri kimseyle paylaşmayın.</a:t>
            </a:r>
          </a:p>
        </p:txBody>
      </p:sp>
    </p:spTree>
    <p:extLst>
      <p:ext uri="{BB962C8B-B14F-4D97-AF65-F5344CB8AC3E}">
        <p14:creationId xmlns:p14="http://schemas.microsoft.com/office/powerpoint/2010/main" val="2328952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xmlns="" id="{95199994-21AE-49A2-BA0D-12E295989A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Resim 4">
            <a:extLst>
              <a:ext uri="{FF2B5EF4-FFF2-40B4-BE49-F238E27FC236}">
                <a16:creationId xmlns:a16="http://schemas.microsoft.com/office/drawing/2014/main" xmlns="" id="{DB4007D2-4F49-7743-BE46-0AEA9DEC1251}"/>
              </a:ext>
            </a:extLst>
          </p:cNvPr>
          <p:cNvPicPr>
            <a:picLocks noChangeAspect="1"/>
          </p:cNvPicPr>
          <p:nvPr/>
        </p:nvPicPr>
        <p:blipFill>
          <a:blip r:embed="rId2"/>
          <a:stretch>
            <a:fillRect/>
          </a:stretch>
        </p:blipFill>
        <p:spPr>
          <a:xfrm>
            <a:off x="838199" y="652458"/>
            <a:ext cx="4771179" cy="4771179"/>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15" name="Arc 18">
            <a:extLst>
              <a:ext uri="{FF2B5EF4-FFF2-40B4-BE49-F238E27FC236}">
                <a16:creationId xmlns:a16="http://schemas.microsoft.com/office/drawing/2014/main" xmlns="" id="{A2C34835-4F79-4934-B151-D68E79764C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2E5A146B-FF50-CB48-8C85-CC0DC63C6290}"/>
              </a:ext>
            </a:extLst>
          </p:cNvPr>
          <p:cNvSpPr>
            <a:spLocks noGrp="1"/>
          </p:cNvSpPr>
          <p:nvPr>
            <p:ph idx="1"/>
          </p:nvPr>
        </p:nvSpPr>
        <p:spPr>
          <a:xfrm>
            <a:off x="6684903" y="2444311"/>
            <a:ext cx="4771178" cy="1187471"/>
          </a:xfrm>
        </p:spPr>
        <p:txBody>
          <a:bodyPr>
            <a:normAutofit lnSpcReduction="10000"/>
          </a:bodyPr>
          <a:lstStyle/>
          <a:p>
            <a:pPr marL="0" indent="0">
              <a:buNone/>
            </a:pPr>
            <a:r>
              <a:rPr lang="tr-TR" b="1"/>
              <a:t>12-Güvenli sitelerden, anne yada babanız ile birlikte  </a:t>
            </a:r>
            <a:r>
              <a:rPr lang="tr-TR" b="1" dirty="0"/>
              <a:t>alışveriş yapın. </a:t>
            </a:r>
          </a:p>
        </p:txBody>
      </p:sp>
    </p:spTree>
    <p:extLst>
      <p:ext uri="{BB962C8B-B14F-4D97-AF65-F5344CB8AC3E}">
        <p14:creationId xmlns:p14="http://schemas.microsoft.com/office/powerpoint/2010/main" val="630698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95199994-21AE-49A2-BA0D-12E295989A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Resim 4">
            <a:extLst>
              <a:ext uri="{FF2B5EF4-FFF2-40B4-BE49-F238E27FC236}">
                <a16:creationId xmlns:a16="http://schemas.microsoft.com/office/drawing/2014/main" xmlns="" id="{B3A34CDB-E1A3-BE40-83B5-2BB208D90CC5}"/>
              </a:ext>
            </a:extLst>
          </p:cNvPr>
          <p:cNvPicPr>
            <a:picLocks noChangeAspect="1"/>
          </p:cNvPicPr>
          <p:nvPr/>
        </p:nvPicPr>
        <p:blipFill>
          <a:blip r:embed="rId2"/>
          <a:stretch>
            <a:fillRect/>
          </a:stretch>
        </p:blipFill>
        <p:spPr>
          <a:xfrm>
            <a:off x="3579463" y="704265"/>
            <a:ext cx="4673293" cy="2761527"/>
          </a:xfrm>
          <a:custGeom>
            <a:avLst/>
            <a:gdLst/>
            <a:ahLst/>
            <a:cxnLst/>
            <a:rect l="l" t="t" r="r" b="b"/>
            <a:pathLst>
              <a:path w="4643496" h="5550370">
                <a:moveTo>
                  <a:pt x="81586" y="0"/>
                </a:moveTo>
                <a:lnTo>
                  <a:pt x="4561910" y="0"/>
                </a:lnTo>
                <a:cubicBezTo>
                  <a:pt x="4606969" y="0"/>
                  <a:pt x="4643496" y="36527"/>
                  <a:pt x="4643496" y="81586"/>
                </a:cubicBezTo>
                <a:lnTo>
                  <a:pt x="4643496" y="5468784"/>
                </a:lnTo>
                <a:cubicBezTo>
                  <a:pt x="4643496" y="5513843"/>
                  <a:pt x="4606969" y="5550370"/>
                  <a:pt x="4561910" y="5550370"/>
                </a:cubicBezTo>
                <a:lnTo>
                  <a:pt x="81586" y="5550370"/>
                </a:lnTo>
                <a:cubicBezTo>
                  <a:pt x="36527" y="5550370"/>
                  <a:pt x="0" y="5513843"/>
                  <a:pt x="0" y="5468784"/>
                </a:cubicBezTo>
                <a:lnTo>
                  <a:pt x="0" y="81586"/>
                </a:lnTo>
                <a:cubicBezTo>
                  <a:pt x="0" y="36527"/>
                  <a:pt x="36527" y="0"/>
                  <a:pt x="81586" y="0"/>
                </a:cubicBezTo>
                <a:close/>
              </a:path>
            </a:pathLst>
          </a:custGeom>
        </p:spPr>
      </p:pic>
      <p:sp>
        <p:nvSpPr>
          <p:cNvPr id="19" name="Arc 18">
            <a:extLst>
              <a:ext uri="{FF2B5EF4-FFF2-40B4-BE49-F238E27FC236}">
                <a16:creationId xmlns:a16="http://schemas.microsoft.com/office/drawing/2014/main" xmlns="" id="{A2C34835-4F79-4934-B151-D68E79764C7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269068">
            <a:off x="8717845" y="3339275"/>
            <a:ext cx="2987899" cy="2987899"/>
          </a:xfrm>
          <a:prstGeom prst="arc">
            <a:avLst>
              <a:gd name="adj1" fmla="val 14441841"/>
              <a:gd name="adj2" fmla="val 0"/>
            </a:avLst>
          </a:prstGeom>
          <a:ln w="127000" cap="rnd">
            <a:solidFill>
              <a:schemeClr val="accent4">
                <a:alpha val="95000"/>
              </a:schemeClr>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xmlns="" id="{29D5983E-2AFA-3340-BB68-8325231A8C53}"/>
              </a:ext>
            </a:extLst>
          </p:cNvPr>
          <p:cNvSpPr>
            <a:spLocks noGrp="1"/>
          </p:cNvSpPr>
          <p:nvPr>
            <p:ph idx="1"/>
          </p:nvPr>
        </p:nvSpPr>
        <p:spPr>
          <a:xfrm rot="10800000" flipV="1">
            <a:off x="3620488" y="4124952"/>
            <a:ext cx="4771178" cy="1036943"/>
          </a:xfrm>
        </p:spPr>
        <p:txBody>
          <a:bodyPr/>
          <a:lstStyle/>
          <a:p>
            <a:pPr marL="0" indent="0">
              <a:buNone/>
            </a:pPr>
            <a:r>
              <a:rPr lang="tr-TR" b="1" dirty="0"/>
              <a:t>13-Ne yazdığınıza dikkat edin. </a:t>
            </a:r>
          </a:p>
        </p:txBody>
      </p:sp>
    </p:spTree>
    <p:extLst>
      <p:ext uri="{BB962C8B-B14F-4D97-AF65-F5344CB8AC3E}">
        <p14:creationId xmlns:p14="http://schemas.microsoft.com/office/powerpoint/2010/main" val="3395642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8">
            <a:extLst>
              <a:ext uri="{FF2B5EF4-FFF2-40B4-BE49-F238E27FC236}">
                <a16:creationId xmlns:a16="http://schemas.microsoft.com/office/drawing/2014/main" xmlns="" id="{77C59BEC-C4CC-4741-B975-08C543178D3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Arc 20">
            <a:extLst>
              <a:ext uri="{FF2B5EF4-FFF2-40B4-BE49-F238E27FC236}">
                <a16:creationId xmlns:a16="http://schemas.microsoft.com/office/drawing/2014/main" xmlns="" id="{72DEF309-605D-4117-9340-6D589B6C3A3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3986173" flipV="1">
            <a:off x="3930947" y="651615"/>
            <a:ext cx="4083433" cy="408343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xmlns="" id="{5C978336-7228-8548-82AF-A6FAE64B54D4}"/>
              </a:ext>
            </a:extLst>
          </p:cNvPr>
          <p:cNvSpPr>
            <a:spLocks noGrp="1"/>
          </p:cNvSpPr>
          <p:nvPr>
            <p:ph idx="1"/>
          </p:nvPr>
        </p:nvSpPr>
        <p:spPr>
          <a:xfrm>
            <a:off x="838200" y="1825625"/>
            <a:ext cx="5393361" cy="4351338"/>
          </a:xfrm>
        </p:spPr>
        <p:txBody>
          <a:bodyPr>
            <a:normAutofit/>
          </a:bodyPr>
          <a:lstStyle/>
          <a:p>
            <a:pPr marL="0" indent="0">
              <a:buNone/>
            </a:pPr>
            <a:r>
              <a:rPr lang="tr-TR" b="1"/>
              <a:t>14-Virüs </a:t>
            </a:r>
            <a:r>
              <a:rPr lang="tr-TR" b="1" dirty="0"/>
              <a:t>koruma programını güncel tutun. </a:t>
            </a:r>
          </a:p>
        </p:txBody>
      </p:sp>
      <p:sp>
        <p:nvSpPr>
          <p:cNvPr id="18" name="Oval 22">
            <a:extLst>
              <a:ext uri="{FF2B5EF4-FFF2-40B4-BE49-F238E27FC236}">
                <a16:creationId xmlns:a16="http://schemas.microsoft.com/office/drawing/2014/main" xmlns="" id="{A7B99495-F43F-4D80-A44F-2CB4764EB9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677008" y="5228027"/>
            <a:ext cx="1107241" cy="107720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xmlns="" id="{E18F3448-BDFA-8145-B695-8F3A2F715436}"/>
              </a:ext>
            </a:extLst>
          </p:cNvPr>
          <p:cNvPicPr>
            <a:picLocks noChangeAspect="1"/>
          </p:cNvPicPr>
          <p:nvPr/>
        </p:nvPicPr>
        <p:blipFill rotWithShape="1">
          <a:blip r:embed="rId2"/>
          <a:srcRect l="17164" r="3827"/>
          <a:stretch/>
        </p:blipFill>
        <p:spPr>
          <a:xfrm>
            <a:off x="6710290" y="1952858"/>
            <a:ext cx="4862943" cy="4096872"/>
          </a:xfrm>
          <a:custGeom>
            <a:avLst/>
            <a:gdLst/>
            <a:ahLst/>
            <a:cxnLst/>
            <a:rect l="l" t="t" r="r" b="b"/>
            <a:pathLst>
              <a:path w="4221597" h="4303912">
                <a:moveTo>
                  <a:pt x="126986" y="0"/>
                </a:moveTo>
                <a:lnTo>
                  <a:pt x="4094611" y="0"/>
                </a:lnTo>
                <a:cubicBezTo>
                  <a:pt x="4164743" y="0"/>
                  <a:pt x="4221597" y="56854"/>
                  <a:pt x="4221597" y="126986"/>
                </a:cubicBezTo>
                <a:lnTo>
                  <a:pt x="4221597" y="4176926"/>
                </a:lnTo>
                <a:cubicBezTo>
                  <a:pt x="4221597" y="4247058"/>
                  <a:pt x="4164743" y="4303912"/>
                  <a:pt x="4094611" y="4303912"/>
                </a:cubicBezTo>
                <a:lnTo>
                  <a:pt x="126986" y="4303912"/>
                </a:lnTo>
                <a:cubicBezTo>
                  <a:pt x="56854" y="4303912"/>
                  <a:pt x="0" y="4247058"/>
                  <a:pt x="0" y="4176926"/>
                </a:cubicBezTo>
                <a:lnTo>
                  <a:pt x="0" y="126986"/>
                </a:lnTo>
                <a:cubicBezTo>
                  <a:pt x="0" y="56854"/>
                  <a:pt x="56854" y="0"/>
                  <a:pt x="126986" y="0"/>
                </a:cubicBezTo>
                <a:close/>
              </a:path>
            </a:pathLst>
          </a:custGeom>
        </p:spPr>
      </p:pic>
    </p:spTree>
    <p:extLst>
      <p:ext uri="{BB962C8B-B14F-4D97-AF65-F5344CB8AC3E}">
        <p14:creationId xmlns:p14="http://schemas.microsoft.com/office/powerpoint/2010/main" val="28899702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xmlns="" id="{C6920F34-F443-1D43-B267-8F6A7CEC275B}"/>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xmlns="" id="{F55C64F4-FC1E-FF4F-A851-FD91104F1DBD}"/>
              </a:ext>
            </a:extLst>
          </p:cNvPr>
          <p:cNvSpPr>
            <a:spLocks noGrp="1"/>
          </p:cNvSpPr>
          <p:nvPr>
            <p:ph idx="1"/>
          </p:nvPr>
        </p:nvSpPr>
        <p:spPr>
          <a:xfrm>
            <a:off x="684698" y="727495"/>
            <a:ext cx="10515600" cy="4351338"/>
          </a:xfrm>
        </p:spPr>
        <p:txBody>
          <a:bodyPr/>
          <a:lstStyle/>
          <a:p>
            <a:pPr marL="0" indent="0">
              <a:buNone/>
            </a:pPr>
            <a:r>
              <a:rPr lang="tr-TR" b="1"/>
              <a:t>15- Bilgisayar, cep telefonu, tablet gibi teknolojik aletleri yatak odamızda bulundurmayın, salonda kullanın.</a:t>
            </a:r>
          </a:p>
        </p:txBody>
      </p:sp>
      <p:pic>
        <p:nvPicPr>
          <p:cNvPr id="4" name="Resim 4">
            <a:extLst>
              <a:ext uri="{FF2B5EF4-FFF2-40B4-BE49-F238E27FC236}">
                <a16:creationId xmlns:a16="http://schemas.microsoft.com/office/drawing/2014/main" xmlns="" id="{8C18091D-5471-014C-97D2-D89E21B41E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8565" y="2208528"/>
            <a:ext cx="5868503" cy="3921977"/>
          </a:xfrm>
          <a:prstGeom prst="rect">
            <a:avLst/>
          </a:prstGeom>
        </p:spPr>
      </p:pic>
    </p:spTree>
    <p:extLst>
      <p:ext uri="{BB962C8B-B14F-4D97-AF65-F5344CB8AC3E}">
        <p14:creationId xmlns:p14="http://schemas.microsoft.com/office/powerpoint/2010/main" val="1812349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xmlns="" id="{4E1BEB12-92AF-4445-98AD-4C7756E7C9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9">
            <a:extLst>
              <a:ext uri="{FF2B5EF4-FFF2-40B4-BE49-F238E27FC236}">
                <a16:creationId xmlns:a16="http://schemas.microsoft.com/office/drawing/2014/main" xmlns="" id="{D0522C2C-7B5C-48A7-A969-03941E5D2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Freeform 13">
            <a:extLst>
              <a:ext uri="{FF2B5EF4-FFF2-40B4-BE49-F238E27FC236}">
                <a16:creationId xmlns:a16="http://schemas.microsoft.com/office/drawing/2014/main" xmlns=""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Oval 13">
            <a:extLst>
              <a:ext uri="{FF2B5EF4-FFF2-40B4-BE49-F238E27FC236}">
                <a16:creationId xmlns:a16="http://schemas.microsoft.com/office/drawing/2014/main" xmlns="" id="{D6EE29F2-D77F-4BD0-A20B-334D316A1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Arc 15">
            <a:extLst>
              <a:ext uri="{FF2B5EF4-FFF2-40B4-BE49-F238E27FC236}">
                <a16:creationId xmlns:a16="http://schemas.microsoft.com/office/drawing/2014/main" xmlns="" id="{22D09ED2-868F-42C6-866E-F92E0CEF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CA69E7A9-AC42-564E-94DF-A5B2AD66CE88}"/>
              </a:ext>
            </a:extLst>
          </p:cNvPr>
          <p:cNvSpPr>
            <a:spLocks noGrp="1"/>
          </p:cNvSpPr>
          <p:nvPr>
            <p:ph type="title"/>
          </p:nvPr>
        </p:nvSpPr>
        <p:spPr>
          <a:xfrm>
            <a:off x="4038600" y="1939159"/>
            <a:ext cx="7644627" cy="2751086"/>
          </a:xfrm>
        </p:spPr>
        <p:txBody>
          <a:bodyPr vert="horz" lIns="91440" tIns="45720" rIns="91440" bIns="45720" rtlCol="0" anchor="b">
            <a:normAutofit/>
          </a:bodyPr>
          <a:lstStyle/>
          <a:p>
            <a:pPr algn="r"/>
            <a:r>
              <a:rPr lang="tr-TR" sz="6000" b="1" kern="1200">
                <a:solidFill>
                  <a:schemeClr val="tx1"/>
                </a:solidFill>
                <a:latin typeface="+mj-lt"/>
                <a:ea typeface="+mj-ea"/>
                <a:cs typeface="+mj-cs"/>
              </a:rPr>
              <a:t>İnternet ve Bilginin Doğruluğu</a:t>
            </a:r>
            <a:endParaRPr lang="en-US" sz="6000" b="1" kern="1200">
              <a:solidFill>
                <a:schemeClr val="tx1"/>
              </a:solidFill>
              <a:latin typeface="+mj-lt"/>
              <a:ea typeface="+mj-ea"/>
              <a:cs typeface="+mj-cs"/>
            </a:endParaRPr>
          </a:p>
        </p:txBody>
      </p:sp>
    </p:spTree>
    <p:extLst>
      <p:ext uri="{BB962C8B-B14F-4D97-AF65-F5344CB8AC3E}">
        <p14:creationId xmlns:p14="http://schemas.microsoft.com/office/powerpoint/2010/main" val="2342617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A8298814-2715-6247-B2F0-10CDED63F0EC}"/>
              </a:ext>
            </a:extLst>
          </p:cNvPr>
          <p:cNvSpPr>
            <a:spLocks noGrp="1"/>
          </p:cNvSpPr>
          <p:nvPr>
            <p:ph type="title"/>
          </p:nvPr>
        </p:nvSpPr>
        <p:spPr>
          <a:xfrm>
            <a:off x="686834" y="1153572"/>
            <a:ext cx="3200400" cy="4461163"/>
          </a:xfrm>
        </p:spPr>
        <p:txBody>
          <a:bodyPr/>
          <a:lstStyle/>
          <a:p>
            <a:endParaRPr lang="tr-TR">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xmlns="" id="{31062533-2072-BF4D-9734-85ADEB852325}"/>
              </a:ext>
            </a:extLst>
          </p:cNvPr>
          <p:cNvSpPr>
            <a:spLocks noGrp="1"/>
          </p:cNvSpPr>
          <p:nvPr>
            <p:ph idx="1"/>
          </p:nvPr>
        </p:nvSpPr>
        <p:spPr>
          <a:xfrm>
            <a:off x="4727344" y="1441715"/>
            <a:ext cx="6906491" cy="5585619"/>
          </a:xfrm>
        </p:spPr>
        <p:txBody>
          <a:bodyPr anchor="ctr"/>
          <a:lstStyle/>
          <a:p>
            <a:r>
              <a:rPr lang="tr-TR" dirty="0"/>
              <a:t>İnternette her bilgiye güvenmemek gerekir çünkü internetten ulaşılan her bilgi doğru değildir. Bu </a:t>
            </a:r>
            <a:r>
              <a:rPr lang="tr-TR"/>
              <a:t>sebeple:</a:t>
            </a:r>
            <a:endParaRPr lang="tr-TR" dirty="0"/>
          </a:p>
          <a:p>
            <a:r>
              <a:rPr lang="tr-TR" dirty="0"/>
              <a:t>Şüpheci davranılmalı</a:t>
            </a:r>
          </a:p>
          <a:p>
            <a:r>
              <a:rPr lang="tr-TR"/>
              <a:t>Resmi kurum ve kuruluşların yayınladığı bilgilerden yararlanabiliriz. </a:t>
            </a:r>
          </a:p>
          <a:p>
            <a:r>
              <a:rPr lang="tr-TR"/>
              <a:t>E- kütüphanenin bilgilerinden yararlanabiliriz.</a:t>
            </a:r>
            <a:endParaRPr lang="tr-TR" dirty="0"/>
          </a:p>
          <a:p>
            <a:endParaRPr lang="tr-TR" dirty="0"/>
          </a:p>
          <a:p>
            <a:pPr marL="0" indent="0">
              <a:buNone/>
            </a:pPr>
            <a:endParaRPr lang="tr-TR" dirty="0"/>
          </a:p>
        </p:txBody>
      </p:sp>
    </p:spTree>
    <p:extLst>
      <p:ext uri="{BB962C8B-B14F-4D97-AF65-F5344CB8AC3E}">
        <p14:creationId xmlns:p14="http://schemas.microsoft.com/office/powerpoint/2010/main" val="2668469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xmlns="" id="{4E1BEB12-92AF-4445-98AD-4C7756E7C9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9">
            <a:extLst>
              <a:ext uri="{FF2B5EF4-FFF2-40B4-BE49-F238E27FC236}">
                <a16:creationId xmlns:a16="http://schemas.microsoft.com/office/drawing/2014/main" xmlns="" id="{D0522C2C-7B5C-48A7-A969-03941E5D2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3">
            <a:extLst>
              <a:ext uri="{FF2B5EF4-FFF2-40B4-BE49-F238E27FC236}">
                <a16:creationId xmlns:a16="http://schemas.microsoft.com/office/drawing/2014/main" xmlns=""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Oval 13">
            <a:extLst>
              <a:ext uri="{FF2B5EF4-FFF2-40B4-BE49-F238E27FC236}">
                <a16:creationId xmlns:a16="http://schemas.microsoft.com/office/drawing/2014/main" xmlns="" id="{D6EE29F2-D77F-4BD0-A20B-334D316A1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Arc 15">
            <a:extLst>
              <a:ext uri="{FF2B5EF4-FFF2-40B4-BE49-F238E27FC236}">
                <a16:creationId xmlns:a16="http://schemas.microsoft.com/office/drawing/2014/main" xmlns="" id="{22D09ED2-868F-42C6-866E-F92E0CEF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CA69E7A9-AC42-564E-94DF-A5B2AD66CE88}"/>
              </a:ext>
            </a:extLst>
          </p:cNvPr>
          <p:cNvSpPr>
            <a:spLocks noGrp="1"/>
          </p:cNvSpPr>
          <p:nvPr>
            <p:ph type="title"/>
          </p:nvPr>
        </p:nvSpPr>
        <p:spPr>
          <a:xfrm>
            <a:off x="3774649" y="1530441"/>
            <a:ext cx="7644627" cy="2751086"/>
          </a:xfrm>
        </p:spPr>
        <p:txBody>
          <a:bodyPr vert="horz" lIns="91440" tIns="45720" rIns="91440" bIns="45720" rtlCol="0" anchor="b">
            <a:normAutofit/>
          </a:bodyPr>
          <a:lstStyle/>
          <a:p>
            <a:pPr algn="r"/>
            <a:r>
              <a:rPr lang="en-US" sz="6000" b="1" kern="1200" dirty="0" err="1">
                <a:solidFill>
                  <a:schemeClr val="tx1"/>
                </a:solidFill>
                <a:latin typeface="+mj-lt"/>
                <a:ea typeface="+mj-ea"/>
                <a:cs typeface="+mj-cs"/>
              </a:rPr>
              <a:t>Teknolojinin</a:t>
            </a:r>
            <a:r>
              <a:rPr lang="en-US" sz="6000" b="1" kern="1200" dirty="0">
                <a:solidFill>
                  <a:schemeClr val="tx1"/>
                </a:solidFill>
                <a:latin typeface="+mj-lt"/>
                <a:ea typeface="+mj-ea"/>
                <a:cs typeface="+mj-cs"/>
              </a:rPr>
              <a:t> </a:t>
            </a:r>
            <a:r>
              <a:rPr lang="en-US" sz="6000" b="1" kern="1200" dirty="0" err="1">
                <a:solidFill>
                  <a:schemeClr val="tx1"/>
                </a:solidFill>
                <a:latin typeface="+mj-lt"/>
                <a:ea typeface="+mj-ea"/>
                <a:cs typeface="+mj-cs"/>
              </a:rPr>
              <a:t>Faydaları</a:t>
            </a:r>
            <a:r>
              <a:rPr lang="en-US" sz="6000" b="1" kern="1200" dirty="0">
                <a:solidFill>
                  <a:schemeClr val="tx1"/>
                </a:solidFill>
                <a:latin typeface="+mj-lt"/>
                <a:ea typeface="+mj-ea"/>
                <a:cs typeface="+mj-cs"/>
              </a:rPr>
              <a:t> </a:t>
            </a:r>
          </a:p>
        </p:txBody>
      </p:sp>
    </p:spTree>
    <p:extLst>
      <p:ext uri="{BB962C8B-B14F-4D97-AF65-F5344CB8AC3E}">
        <p14:creationId xmlns:p14="http://schemas.microsoft.com/office/powerpoint/2010/main" val="8249781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B12E99BE-20C1-514B-9438-F0EB3138FF33}"/>
              </a:ext>
            </a:extLst>
          </p:cNvPr>
          <p:cNvSpPr>
            <a:spLocks noGrp="1"/>
          </p:cNvSpPr>
          <p:nvPr>
            <p:ph type="title"/>
          </p:nvPr>
        </p:nvSpPr>
        <p:spPr>
          <a:xfrm>
            <a:off x="686834" y="1153572"/>
            <a:ext cx="3200400" cy="4461163"/>
          </a:xfrm>
        </p:spPr>
        <p:txBody>
          <a:bodyPr/>
          <a:lstStyle/>
          <a:p>
            <a:endParaRPr lang="tr-TR">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İçerik Yer Tutucusu 2">
            <a:extLst>
              <a:ext uri="{FF2B5EF4-FFF2-40B4-BE49-F238E27FC236}">
                <a16:creationId xmlns:a16="http://schemas.microsoft.com/office/drawing/2014/main" xmlns="" id="{FA9A07AD-484A-2F44-98D5-A50AEDC2FB65}"/>
              </a:ext>
            </a:extLst>
          </p:cNvPr>
          <p:cNvSpPr>
            <a:spLocks noGrp="1"/>
          </p:cNvSpPr>
          <p:nvPr>
            <p:ph idx="1"/>
          </p:nvPr>
        </p:nvSpPr>
        <p:spPr>
          <a:xfrm>
            <a:off x="4726390" y="953293"/>
            <a:ext cx="6906491" cy="5585619"/>
          </a:xfrm>
        </p:spPr>
        <p:txBody>
          <a:bodyPr anchor="ctr"/>
          <a:lstStyle/>
          <a:p>
            <a:r>
              <a:rPr lang="tr-TR" dirty="0"/>
              <a:t>Bilgi hemen doğru kabul edilmemeli</a:t>
            </a:r>
          </a:p>
          <a:p>
            <a:endParaRPr lang="tr-TR" dirty="0"/>
          </a:p>
          <a:p>
            <a:r>
              <a:rPr lang="tr-TR" dirty="0"/>
              <a:t>Bilgi en az 3 kaynaktan araştırılmalı </a:t>
            </a:r>
          </a:p>
          <a:p>
            <a:endParaRPr lang="tr-TR" dirty="0"/>
          </a:p>
          <a:p>
            <a:r>
              <a:rPr lang="tr-TR" dirty="0"/>
              <a:t>Bilginin doğruluğu için kaynağına bakılmalıdır.</a:t>
            </a:r>
          </a:p>
          <a:p>
            <a:endParaRPr lang="tr-TR" dirty="0"/>
          </a:p>
        </p:txBody>
      </p:sp>
    </p:spTree>
    <p:extLst>
      <p:ext uri="{BB962C8B-B14F-4D97-AF65-F5344CB8AC3E}">
        <p14:creationId xmlns:p14="http://schemas.microsoft.com/office/powerpoint/2010/main" val="1609453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xmlns="" id="{CA69E7A9-AC42-564E-94DF-A5B2AD66CE88}"/>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b="1" dirty="0" err="1"/>
              <a:t>Sonuç</a:t>
            </a:r>
            <a:r>
              <a:rPr lang="en-US" sz="5400" b="1" dirty="0"/>
              <a:t>: </a:t>
            </a:r>
          </a:p>
        </p:txBody>
      </p:sp>
      <p:sp>
        <p:nvSpPr>
          <p:cNvPr id="73" name="sketchy line">
            <a:extLst>
              <a:ext uri="{FF2B5EF4-FFF2-40B4-BE49-F238E27FC236}">
                <a16:creationId xmlns:a16="http://schemas.microsoft.com/office/drawing/2014/main" xmlns=""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Tek Seferde Doğru Sonuç - Tek Seferde Doğru Sonuç">
            <a:extLst>
              <a:ext uri="{FF2B5EF4-FFF2-40B4-BE49-F238E27FC236}">
                <a16:creationId xmlns:a16="http://schemas.microsoft.com/office/drawing/2014/main" xmlns="" id="{07C1CFBF-AB19-403C-BC99-4387D657B18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878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xmlns="" id="{F411E24B-5319-4FF9-A35E-9DA107CD326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 y="0"/>
            <a:ext cx="121919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xmlns="" id="{BA0F670A-357E-4650-B3D2-E810BD17A0C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0"/>
            <a:ext cx="885825" cy="6858000"/>
            <a:chOff x="0" y="0"/>
            <a:chExt cx="885825" cy="6858000"/>
          </a:xfrm>
        </p:grpSpPr>
        <p:sp>
          <p:nvSpPr>
            <p:cNvPr id="140" name="Freeform 6">
              <a:extLst>
                <a:ext uri="{FF2B5EF4-FFF2-40B4-BE49-F238E27FC236}">
                  <a16:creationId xmlns:a16="http://schemas.microsoft.com/office/drawing/2014/main" xmlns="" id="{5425D605-71E2-4351-BE11-8DED3AA276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141" name="Freeform 6">
              <a:extLst>
                <a:ext uri="{FF2B5EF4-FFF2-40B4-BE49-F238E27FC236}">
                  <a16:creationId xmlns:a16="http://schemas.microsoft.com/office/drawing/2014/main" xmlns="" id="{9614B53B-50CF-4A71-B500-C3FBC996F3D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3" name="İçerik Yer Tutucusu 2">
            <a:extLst>
              <a:ext uri="{FF2B5EF4-FFF2-40B4-BE49-F238E27FC236}">
                <a16:creationId xmlns:a16="http://schemas.microsoft.com/office/drawing/2014/main" xmlns="" id="{31062533-2072-BF4D-9734-85ADEB852325}"/>
              </a:ext>
            </a:extLst>
          </p:cNvPr>
          <p:cNvSpPr>
            <a:spLocks noGrp="1"/>
          </p:cNvSpPr>
          <p:nvPr>
            <p:ph idx="1"/>
          </p:nvPr>
        </p:nvSpPr>
        <p:spPr>
          <a:xfrm>
            <a:off x="1740143" y="486321"/>
            <a:ext cx="9597536" cy="3844800"/>
          </a:xfrm>
        </p:spPr>
        <p:txBody>
          <a:bodyPr>
            <a:normAutofit/>
          </a:bodyPr>
          <a:lstStyle/>
          <a:p>
            <a:pPr algn="ctr">
              <a:lnSpc>
                <a:spcPct val="100000"/>
              </a:lnSpc>
            </a:pPr>
            <a:r>
              <a:rPr lang="tr-TR" sz="2200" dirty="0">
                <a:solidFill>
                  <a:srgbClr val="000000"/>
                </a:solidFill>
                <a:effectLst/>
                <a:ea typeface="Calibri" panose="020F0502020204030204" pitchFamily="34" charset="0"/>
                <a:cs typeface="Helvetica LT Std"/>
              </a:rPr>
              <a:t>İnternet bilgiye ulaşma, eğlence, bankacılık, alışveriş gibi amaçlar için kullanılabilirken aynı zamanda bilinçsizce kullanma sonucunda da zarar verebilir. Bu sebeple:</a:t>
            </a:r>
          </a:p>
          <a:p>
            <a:pPr algn="ctr">
              <a:lnSpc>
                <a:spcPct val="100000"/>
              </a:lnSpc>
            </a:pPr>
            <a:r>
              <a:rPr lang="tr-TR" sz="2200" dirty="0">
                <a:solidFill>
                  <a:srgbClr val="000000"/>
                </a:solidFill>
                <a:effectLst/>
                <a:ea typeface="Calibri" panose="020F0502020204030204" pitchFamily="34" charset="0"/>
                <a:cs typeface="Helvetica LT Std"/>
              </a:rPr>
              <a:t>Teknolojiden korkmak ve kaçmak yerine, onu nasıl daha verimli kullanabileceğimizi öğrenirsek, hayatı çok daha kolaylaştırabiliriz. Hem teknolojiden faydalanır hem de bilinçli ve verimli kullanma düzeyine ulaşmış oluruz.  </a:t>
            </a:r>
            <a:r>
              <a:rPr lang="tr-TR" sz="2200" b="1" dirty="0">
                <a:solidFill>
                  <a:srgbClr val="000000"/>
                </a:solidFill>
                <a:effectLst/>
                <a:ea typeface="Calibri" panose="020F0502020204030204" pitchFamily="34" charset="0"/>
                <a:cs typeface="Helvetica LT Std"/>
              </a:rPr>
              <a:t>Çünkü teknolojiyi bilinçli kullanmak bizim elimizde.</a:t>
            </a:r>
          </a:p>
          <a:p>
            <a:pPr algn="ctr">
              <a:lnSpc>
                <a:spcPct val="100000"/>
              </a:lnSpc>
            </a:pPr>
            <a:endParaRPr lang="tr-TR" sz="2200" dirty="0">
              <a:solidFill>
                <a:srgbClr val="000000"/>
              </a:solidFill>
              <a:effectLst/>
              <a:ea typeface="Calibri" panose="020F0502020204030204" pitchFamily="34" charset="0"/>
              <a:cs typeface="Helvetica LT Std"/>
            </a:endParaRPr>
          </a:p>
          <a:p>
            <a:pPr marL="0" indent="0">
              <a:buNone/>
            </a:pPr>
            <a:endParaRPr lang="tr-TR" sz="2000" dirty="0">
              <a:solidFill>
                <a:schemeClr val="tx1">
                  <a:alpha val="60000"/>
                </a:schemeClr>
              </a:solidFill>
            </a:endParaRPr>
          </a:p>
        </p:txBody>
      </p:sp>
      <p:pic>
        <p:nvPicPr>
          <p:cNvPr id="2" name="Resim 1">
            <a:extLst>
              <a:ext uri="{FF2B5EF4-FFF2-40B4-BE49-F238E27FC236}">
                <a16:creationId xmlns:a16="http://schemas.microsoft.com/office/drawing/2014/main" xmlns="" id="{5046D2B6-AA6C-484D-AE62-F614D0D16DDD}"/>
              </a:ext>
            </a:extLst>
          </p:cNvPr>
          <p:cNvPicPr>
            <a:picLocks noChangeAspect="1"/>
          </p:cNvPicPr>
          <p:nvPr/>
        </p:nvPicPr>
        <p:blipFill>
          <a:blip r:embed="rId2"/>
          <a:stretch>
            <a:fillRect/>
          </a:stretch>
        </p:blipFill>
        <p:spPr>
          <a:xfrm>
            <a:off x="1871882" y="3219493"/>
            <a:ext cx="9597536" cy="3195897"/>
          </a:xfrm>
          <a:prstGeom prst="rect">
            <a:avLst/>
          </a:prstGeom>
        </p:spPr>
      </p:pic>
    </p:spTree>
    <p:extLst>
      <p:ext uri="{BB962C8B-B14F-4D97-AF65-F5344CB8AC3E}">
        <p14:creationId xmlns:p14="http://schemas.microsoft.com/office/powerpoint/2010/main" val="3109902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 line">
            <a:extLst>
              <a:ext uri="{FF2B5EF4-FFF2-40B4-BE49-F238E27FC236}">
                <a16:creationId xmlns:a16="http://schemas.microsoft.com/office/drawing/2014/main" xmlns=""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31062533-2072-BF4D-9734-85ADEB852325}"/>
              </a:ext>
            </a:extLst>
          </p:cNvPr>
          <p:cNvSpPr>
            <a:spLocks noGrp="1"/>
          </p:cNvSpPr>
          <p:nvPr>
            <p:ph idx="1"/>
          </p:nvPr>
        </p:nvSpPr>
        <p:spPr>
          <a:xfrm>
            <a:off x="630936" y="2660904"/>
            <a:ext cx="4818888" cy="3547872"/>
          </a:xfrm>
        </p:spPr>
        <p:txBody>
          <a:bodyPr anchor="t">
            <a:normAutofit/>
          </a:bodyPr>
          <a:lstStyle/>
          <a:p>
            <a:r>
              <a:rPr lang="tr-TR" sz="2200" dirty="0">
                <a:solidFill>
                  <a:srgbClr val="FF9933"/>
                </a:solidFill>
              </a:rPr>
              <a:t>Hızlı bilgi alışverişi; </a:t>
            </a:r>
            <a:r>
              <a:rPr lang="tr-TR" sz="2200" dirty="0"/>
              <a:t>İnternet sayesinde istediğimiz bilgiye istediğimiz anda bilgisayarlarımızdan, tablet ya da telefonlarımızdan ulaşabiliriz. Ödevlerimizi yaparken, merak ettiğimiz konularda araştırma gerçekleştirirken kısa sürede pek çok kaynağa ulaşabiliriz.</a:t>
            </a:r>
          </a:p>
          <a:p>
            <a:pPr marL="0" indent="0">
              <a:buNone/>
            </a:pPr>
            <a:endParaRPr lang="tr-TR" sz="2200" dirty="0"/>
          </a:p>
        </p:txBody>
      </p:sp>
      <p:pic>
        <p:nvPicPr>
          <p:cNvPr id="6146" name="Picture 2" descr="Bilgi Alışverişi Insanlar İletişim Geribildirim Internet Ağ Sosyal Ağ Stok  Vektör Sanatı &amp;amp; Değiş tokuş&amp;#39;nin Daha Fazla Görseli - iStock">
            <a:extLst>
              <a:ext uri="{FF2B5EF4-FFF2-40B4-BE49-F238E27FC236}">
                <a16:creationId xmlns:a16="http://schemas.microsoft.com/office/drawing/2014/main" xmlns="" id="{D7E6824B-3E8D-474E-9436-18B061B71D7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054349"/>
            <a:ext cx="5458968" cy="4749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468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sketch line">
            <a:extLst>
              <a:ext uri="{FF2B5EF4-FFF2-40B4-BE49-F238E27FC236}">
                <a16:creationId xmlns:a16="http://schemas.microsoft.com/office/drawing/2014/main" xmlns=""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31062533-2072-BF4D-9734-85ADEB852325}"/>
              </a:ext>
            </a:extLst>
          </p:cNvPr>
          <p:cNvSpPr>
            <a:spLocks noGrp="1"/>
          </p:cNvSpPr>
          <p:nvPr>
            <p:ph idx="1"/>
          </p:nvPr>
        </p:nvSpPr>
        <p:spPr>
          <a:xfrm>
            <a:off x="630936" y="2660904"/>
            <a:ext cx="4818888" cy="3547872"/>
          </a:xfrm>
        </p:spPr>
        <p:txBody>
          <a:bodyPr anchor="t">
            <a:normAutofit/>
          </a:bodyPr>
          <a:lstStyle/>
          <a:p>
            <a:r>
              <a:rPr lang="tr-TR" sz="2200" dirty="0">
                <a:solidFill>
                  <a:srgbClr val="FF9933"/>
                </a:solidFill>
              </a:rPr>
              <a:t>Temel becerileri geliştirme; </a:t>
            </a:r>
            <a:r>
              <a:rPr lang="tr-TR" sz="2200" dirty="0"/>
              <a:t>İyi ve bilinçli şekilde geliştirilen eğitim yazılımlarıyla birlikte neden-sonuç ilişkisi kurma, yaratıcı düşünme gibi temel becerilerimizi geliştirebiliriz.</a:t>
            </a:r>
          </a:p>
          <a:p>
            <a:pPr marL="0" indent="0">
              <a:buNone/>
            </a:pPr>
            <a:endParaRPr lang="tr-TR" sz="2200" dirty="0"/>
          </a:p>
        </p:txBody>
      </p:sp>
      <p:pic>
        <p:nvPicPr>
          <p:cNvPr id="4100" name="Picture 4" descr="Yaratıcı Düşünme Becerinizi Geliştirmek İçin 4 Yöntem | Yeni İş Fikirleri">
            <a:extLst>
              <a:ext uri="{FF2B5EF4-FFF2-40B4-BE49-F238E27FC236}">
                <a16:creationId xmlns:a16="http://schemas.microsoft.com/office/drawing/2014/main" xmlns="" id="{637ED088-676E-46A5-92D8-740C244F61C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9048" y="1886842"/>
            <a:ext cx="5458968" cy="3084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828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xmlns="" id="{45D37F4E-DDB4-456B-97E0-9937730A03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sketchy line">
            <a:extLst>
              <a:ext uri="{FF2B5EF4-FFF2-40B4-BE49-F238E27FC236}">
                <a16:creationId xmlns:a16="http://schemas.microsoft.com/office/drawing/2014/main" xmlns="" id="{B2DD41CD-8F47-4F56-AD12-4E2FF76969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xmln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31062533-2072-BF4D-9734-85ADEB852325}"/>
              </a:ext>
            </a:extLst>
          </p:cNvPr>
          <p:cNvSpPr>
            <a:spLocks noGrp="1"/>
          </p:cNvSpPr>
          <p:nvPr>
            <p:ph idx="1"/>
          </p:nvPr>
        </p:nvSpPr>
        <p:spPr>
          <a:xfrm>
            <a:off x="572493" y="2071316"/>
            <a:ext cx="6713552" cy="4119172"/>
          </a:xfrm>
        </p:spPr>
        <p:txBody>
          <a:bodyPr anchor="t">
            <a:normAutofit/>
          </a:bodyPr>
          <a:lstStyle/>
          <a:p>
            <a:r>
              <a:rPr lang="tr-TR" sz="2200">
                <a:solidFill>
                  <a:srgbClr val="FF9933"/>
                </a:solidFill>
              </a:rPr>
              <a:t>İletişim ve haberleşme aracıdır; </a:t>
            </a:r>
            <a:r>
              <a:rPr lang="tr-TR" sz="2200" dirty="0"/>
              <a:t>Teknolojiyi güvenli sitelerde </a:t>
            </a:r>
            <a:r>
              <a:rPr lang="tr-TR" sz="2200"/>
              <a:t>bir haberleşme aracı olarak ve bir bilgiyi bir yerden başka bir yere aktarmak için kullanabiliriz. </a:t>
            </a:r>
          </a:p>
        </p:txBody>
      </p:sp>
      <p:pic>
        <p:nvPicPr>
          <p:cNvPr id="5124" name="Picture 4" descr="4,5G teknolojisi hayatımızda neleri değiştirecek ? - Enuygun.com">
            <a:extLst>
              <a:ext uri="{FF2B5EF4-FFF2-40B4-BE49-F238E27FC236}">
                <a16:creationId xmlns:a16="http://schemas.microsoft.com/office/drawing/2014/main" xmlns="" id="{CD81DB1C-5F38-4AC2-9B19-43BD5743ED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656" r="7999"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0878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xmlns="" id="{743AA782-23D1-4521-8CAD-47662984AA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ketch line">
            <a:extLst>
              <a:ext uri="{FF2B5EF4-FFF2-40B4-BE49-F238E27FC236}">
                <a16:creationId xmlns:a16="http://schemas.microsoft.com/office/drawing/2014/main" xmlns="" id="{650D18FE-0824-4A46-B22C-A86B52E5780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xmln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xmlns="" id="{31062533-2072-BF4D-9734-85ADEB852325}"/>
              </a:ext>
            </a:extLst>
          </p:cNvPr>
          <p:cNvSpPr>
            <a:spLocks noGrp="1"/>
          </p:cNvSpPr>
          <p:nvPr>
            <p:ph idx="1"/>
          </p:nvPr>
        </p:nvSpPr>
        <p:spPr>
          <a:xfrm>
            <a:off x="630936" y="2660904"/>
            <a:ext cx="4447501" cy="3594998"/>
          </a:xfrm>
        </p:spPr>
        <p:txBody>
          <a:bodyPr anchor="t">
            <a:normAutofit/>
          </a:bodyPr>
          <a:lstStyle/>
          <a:p>
            <a:r>
              <a:rPr lang="tr-TR" sz="2200" dirty="0">
                <a:solidFill>
                  <a:srgbClr val="FF9933"/>
                </a:solidFill>
              </a:rPr>
              <a:t>Özel yetenekleri geliştirme; </a:t>
            </a:r>
            <a:r>
              <a:rPr lang="tr-TR" sz="2200" dirty="0"/>
              <a:t>teknoloji yaşamımızın her noktasında kendisini gösteriyor. Artık bir tableti tuval gibi kullanıp resim yapabiliyor, bir bilgisayardan koca bir orkestra çıkarıp müzik üretebiliyoruz. Bilinçli kullanımla ve doğru yararlı uygulamalar sayesinde kendi içimizdeki yetenekleri keşfedebiliriz. </a:t>
            </a:r>
          </a:p>
          <a:p>
            <a:endParaRPr lang="tr-TR" sz="2200" dirty="0"/>
          </a:p>
          <a:p>
            <a:pPr marL="0" indent="0">
              <a:buNone/>
            </a:pPr>
            <a:endParaRPr lang="tr-TR" sz="2200" dirty="0"/>
          </a:p>
        </p:txBody>
      </p:sp>
      <p:pic>
        <p:nvPicPr>
          <p:cNvPr id="4" name="Resim 3" descr="metin, işaret içeren bir resim&#10;&#10;Açıklama otomatik olarak oluşturuldu">
            <a:extLst>
              <a:ext uri="{FF2B5EF4-FFF2-40B4-BE49-F238E27FC236}">
                <a16:creationId xmlns:a16="http://schemas.microsoft.com/office/drawing/2014/main" xmlns="" id="{9A8358F5-4D2D-411D-9AA8-24D2DB527A05}"/>
              </a:ext>
            </a:extLst>
          </p:cNvPr>
          <p:cNvPicPr>
            <a:picLocks noChangeAspect="1"/>
          </p:cNvPicPr>
          <p:nvPr/>
        </p:nvPicPr>
        <p:blipFill>
          <a:blip r:embed="rId2"/>
          <a:stretch>
            <a:fillRect/>
          </a:stretch>
        </p:blipFill>
        <p:spPr>
          <a:xfrm>
            <a:off x="6102096" y="2660904"/>
            <a:ext cx="5458968" cy="3120918"/>
          </a:xfrm>
          <a:prstGeom prst="rect">
            <a:avLst/>
          </a:prstGeom>
        </p:spPr>
      </p:pic>
    </p:spTree>
    <p:extLst>
      <p:ext uri="{BB962C8B-B14F-4D97-AF65-F5344CB8AC3E}">
        <p14:creationId xmlns:p14="http://schemas.microsoft.com/office/powerpoint/2010/main" val="614480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xmlns="" id="{4E1BEB12-92AF-4445-98AD-4C7756E7C9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9">
            <a:extLst>
              <a:ext uri="{FF2B5EF4-FFF2-40B4-BE49-F238E27FC236}">
                <a16:creationId xmlns:a16="http://schemas.microsoft.com/office/drawing/2014/main" xmlns="" id="{D0522C2C-7B5C-48A7-A969-03941E5D2E7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3">
            <a:extLst>
              <a:ext uri="{FF2B5EF4-FFF2-40B4-BE49-F238E27FC236}">
                <a16:creationId xmlns:a16="http://schemas.microsoft.com/office/drawing/2014/main" xmlns="" id="{9C682A1A-5B2D-4111-BBD6-620165633E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769476" y="220196"/>
            <a:ext cx="9422524" cy="6637806"/>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4" name="Oval 13">
            <a:extLst>
              <a:ext uri="{FF2B5EF4-FFF2-40B4-BE49-F238E27FC236}">
                <a16:creationId xmlns:a16="http://schemas.microsoft.com/office/drawing/2014/main" xmlns="" id="{D6EE29F2-D77F-4BD0-A20B-334D316A1C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209800" y="2099696"/>
            <a:ext cx="1942241" cy="188955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5" name="Arc 15">
            <a:extLst>
              <a:ext uri="{FF2B5EF4-FFF2-40B4-BE49-F238E27FC236}">
                <a16:creationId xmlns:a16="http://schemas.microsoft.com/office/drawing/2014/main" xmlns="" id="{22D09ED2-868F-42C6-866E-F92E0CEF314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520172">
            <a:off x="1613162" y="1492572"/>
            <a:ext cx="2987899" cy="2987899"/>
          </a:xfrm>
          <a:prstGeom prst="arc">
            <a:avLst>
              <a:gd name="adj1" fmla="val 14455503"/>
              <a:gd name="adj2" fmla="val 227775"/>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xmlns="" id="{CA69E7A9-AC42-564E-94DF-A5B2AD66CE88}"/>
              </a:ext>
            </a:extLst>
          </p:cNvPr>
          <p:cNvSpPr>
            <a:spLocks noGrp="1"/>
          </p:cNvSpPr>
          <p:nvPr>
            <p:ph type="title"/>
          </p:nvPr>
        </p:nvSpPr>
        <p:spPr>
          <a:xfrm>
            <a:off x="3774649" y="1530441"/>
            <a:ext cx="7644627" cy="2751086"/>
          </a:xfrm>
        </p:spPr>
        <p:txBody>
          <a:bodyPr vert="horz" lIns="91440" tIns="45720" rIns="91440" bIns="45720" rtlCol="0" anchor="b">
            <a:normAutofit/>
          </a:bodyPr>
          <a:lstStyle/>
          <a:p>
            <a:pPr algn="r"/>
            <a:r>
              <a:rPr lang="en-US" sz="6000" b="1" kern="1200" dirty="0" err="1">
                <a:solidFill>
                  <a:schemeClr val="tx1"/>
                </a:solidFill>
                <a:latin typeface="+mj-lt"/>
                <a:ea typeface="+mj-ea"/>
                <a:cs typeface="+mj-cs"/>
              </a:rPr>
              <a:t>Teknolojinin</a:t>
            </a:r>
            <a:r>
              <a:rPr lang="en-US" sz="6000" b="1" kern="1200" dirty="0">
                <a:solidFill>
                  <a:schemeClr val="tx1"/>
                </a:solidFill>
                <a:latin typeface="+mj-lt"/>
                <a:ea typeface="+mj-ea"/>
                <a:cs typeface="+mj-cs"/>
              </a:rPr>
              <a:t> </a:t>
            </a:r>
            <a:r>
              <a:rPr lang="en-US" sz="6000" b="1" kern="1200" dirty="0" err="1">
                <a:solidFill>
                  <a:schemeClr val="tx1"/>
                </a:solidFill>
                <a:latin typeface="+mj-lt"/>
                <a:ea typeface="+mj-ea"/>
                <a:cs typeface="+mj-cs"/>
              </a:rPr>
              <a:t>Olumsuz</a:t>
            </a:r>
            <a:r>
              <a:rPr lang="en-US" sz="6000" b="1" kern="1200" dirty="0">
                <a:solidFill>
                  <a:schemeClr val="tx1"/>
                </a:solidFill>
                <a:latin typeface="+mj-lt"/>
                <a:ea typeface="+mj-ea"/>
                <a:cs typeface="+mj-cs"/>
              </a:rPr>
              <a:t> </a:t>
            </a:r>
            <a:r>
              <a:rPr lang="en-US" sz="6000" b="1" kern="1200" dirty="0" err="1">
                <a:solidFill>
                  <a:schemeClr val="tx1"/>
                </a:solidFill>
                <a:latin typeface="+mj-lt"/>
                <a:ea typeface="+mj-ea"/>
                <a:cs typeface="+mj-cs"/>
              </a:rPr>
              <a:t>Yanları</a:t>
            </a:r>
            <a:r>
              <a:rPr lang="tr-TR" sz="6000" b="1" kern="1200" dirty="0">
                <a:solidFill>
                  <a:schemeClr val="tx1"/>
                </a:solidFill>
                <a:latin typeface="+mj-lt"/>
                <a:ea typeface="+mj-ea"/>
                <a:cs typeface="+mj-cs"/>
              </a:rPr>
              <a:t> </a:t>
            </a:r>
            <a:r>
              <a:rPr lang="en-US" sz="6000" b="1" kern="1200" dirty="0">
                <a:solidFill>
                  <a:schemeClr val="tx1"/>
                </a:solidFill>
                <a:latin typeface="+mj-lt"/>
                <a:ea typeface="+mj-ea"/>
                <a:cs typeface="+mj-cs"/>
              </a:rPr>
              <a:t> </a:t>
            </a:r>
          </a:p>
        </p:txBody>
      </p:sp>
    </p:spTree>
    <p:extLst>
      <p:ext uri="{BB962C8B-B14F-4D97-AF65-F5344CB8AC3E}">
        <p14:creationId xmlns:p14="http://schemas.microsoft.com/office/powerpoint/2010/main" val="195386856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678</Words>
  <Application>Microsoft Office PowerPoint</Application>
  <PresentationFormat>Özel</PresentationFormat>
  <Paragraphs>60</Paragraphs>
  <Slides>42</Slides>
  <Notes>0</Notes>
  <HiddenSlides>0</HiddenSlides>
  <MMClips>0</MMClips>
  <ScaleCrop>false</ScaleCrop>
  <HeadingPairs>
    <vt:vector size="4" baseType="variant">
      <vt:variant>
        <vt:lpstr>Tema</vt:lpstr>
      </vt:variant>
      <vt:variant>
        <vt:i4>1</vt:i4>
      </vt:variant>
      <vt:variant>
        <vt:lpstr>Slayt Başlıkları</vt:lpstr>
      </vt:variant>
      <vt:variant>
        <vt:i4>42</vt:i4>
      </vt:variant>
    </vt:vector>
  </HeadingPairs>
  <TitlesOfParts>
    <vt:vector size="43" baseType="lpstr">
      <vt:lpstr>Office Teması</vt:lpstr>
      <vt:lpstr>Bilinçli Teknoloji Kullanımı</vt:lpstr>
      <vt:lpstr>Teknoloji Nedir? </vt:lpstr>
      <vt:lpstr>PowerPoint Sunusu</vt:lpstr>
      <vt:lpstr>Teknolojinin Faydaları </vt:lpstr>
      <vt:lpstr>PowerPoint Sunusu</vt:lpstr>
      <vt:lpstr>PowerPoint Sunusu</vt:lpstr>
      <vt:lpstr>PowerPoint Sunusu</vt:lpstr>
      <vt:lpstr>PowerPoint Sunusu</vt:lpstr>
      <vt:lpstr>Teknolojinin Olumsuz Yanları  </vt:lpstr>
      <vt:lpstr>PowerPoint Sunusu</vt:lpstr>
      <vt:lpstr>PowerPoint Sunusu</vt:lpstr>
      <vt:lpstr>PowerPoint Sunusu</vt:lpstr>
      <vt:lpstr>PowerPoint Sunusu</vt:lpstr>
      <vt:lpstr>PowerPoint Sunusu</vt:lpstr>
      <vt:lpstr>Bilinçli Teknoloji Kullanımı Nedir?  </vt:lpstr>
      <vt:lpstr>PowerPoint Sunusu</vt:lpstr>
      <vt:lpstr>Teknolojiyi Nasıl Daha Bilinçli ve Güvenli Kullanabiliriz?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İnternet ve Bilginin Doğruluğu</vt:lpstr>
      <vt:lpstr>PowerPoint Sunusu</vt:lpstr>
      <vt:lpstr>PowerPoint Sunusu</vt:lpstr>
      <vt:lpstr>Sonuç: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Mehmet efe tahiroğlu</dc:creator>
  <cp:lastModifiedBy>BTLAB-2</cp:lastModifiedBy>
  <cp:revision>30</cp:revision>
  <dcterms:created xsi:type="dcterms:W3CDTF">2021-10-18T12:27:40Z</dcterms:created>
  <dcterms:modified xsi:type="dcterms:W3CDTF">2023-09-20T08:29:23Z</dcterms:modified>
</cp:coreProperties>
</file>